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xlsx" ContentType="application/vnd.openxmlformats-officedocument.spreadsheetml.sheet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71" r:id="rId1"/>
  </p:sldMasterIdLst>
  <p:notesMasterIdLst>
    <p:notesMasterId r:id="rId45"/>
  </p:notesMasterIdLst>
  <p:handoutMasterIdLst>
    <p:handoutMasterId r:id="rId46"/>
  </p:handoutMasterIdLst>
  <p:sldIdLst>
    <p:sldId id="256" r:id="rId2"/>
    <p:sldId id="293" r:id="rId3"/>
    <p:sldId id="257" r:id="rId4"/>
    <p:sldId id="286" r:id="rId5"/>
    <p:sldId id="263" r:id="rId6"/>
    <p:sldId id="284" r:id="rId7"/>
    <p:sldId id="294" r:id="rId8"/>
    <p:sldId id="285" r:id="rId9"/>
    <p:sldId id="258" r:id="rId10"/>
    <p:sldId id="259" r:id="rId11"/>
    <p:sldId id="283" r:id="rId12"/>
    <p:sldId id="261" r:id="rId13"/>
    <p:sldId id="264" r:id="rId14"/>
    <p:sldId id="270" r:id="rId15"/>
    <p:sldId id="262" r:id="rId16"/>
    <p:sldId id="280" r:id="rId17"/>
    <p:sldId id="260" r:id="rId18"/>
    <p:sldId id="275" r:id="rId19"/>
    <p:sldId id="271" r:id="rId20"/>
    <p:sldId id="272" r:id="rId21"/>
    <p:sldId id="273" r:id="rId22"/>
    <p:sldId id="274" r:id="rId23"/>
    <p:sldId id="278" r:id="rId24"/>
    <p:sldId id="296" r:id="rId25"/>
    <p:sldId id="298" r:id="rId26"/>
    <p:sldId id="297" r:id="rId27"/>
    <p:sldId id="267" r:id="rId28"/>
    <p:sldId id="266" r:id="rId29"/>
    <p:sldId id="279" r:id="rId30"/>
    <p:sldId id="281" r:id="rId31"/>
    <p:sldId id="282" r:id="rId32"/>
    <p:sldId id="265" r:id="rId33"/>
    <p:sldId id="277" r:id="rId34"/>
    <p:sldId id="276" r:id="rId35"/>
    <p:sldId id="299" r:id="rId36"/>
    <p:sldId id="300" r:id="rId37"/>
    <p:sldId id="289" r:id="rId38"/>
    <p:sldId id="268" r:id="rId39"/>
    <p:sldId id="292" r:id="rId40"/>
    <p:sldId id="291" r:id="rId41"/>
    <p:sldId id="290" r:id="rId42"/>
    <p:sldId id="288" r:id="rId43"/>
    <p:sldId id="269" r:id="rId4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rt" id="{9386B295-4652-B441-8D23-93089606C5CA}">
          <p14:sldIdLst>
            <p14:sldId id="256"/>
          </p14:sldIdLst>
        </p14:section>
        <p14:section name="Agenda" id="{FB639C89-C2B8-F04D-853F-8FF6DB5110E9}">
          <p14:sldIdLst>
            <p14:sldId id="293"/>
            <p14:sldId id="257"/>
            <p14:sldId id="286"/>
          </p14:sldIdLst>
        </p14:section>
        <p14:section name="Design" id="{A9EB1EB1-27D5-0D4E-8C47-7B82807259FA}">
          <p14:sldIdLst>
            <p14:sldId id="263"/>
            <p14:sldId id="284"/>
            <p14:sldId id="294"/>
            <p14:sldId id="285"/>
            <p14:sldId id="258"/>
            <p14:sldId id="259"/>
            <p14:sldId id="283"/>
            <p14:sldId id="261"/>
            <p14:sldId id="264"/>
            <p14:sldId id="270"/>
          </p14:sldIdLst>
        </p14:section>
        <p14:section name="Experiments" id="{2EFBFCE6-514B-504E-985A-D995620FDD38}">
          <p14:sldIdLst>
            <p14:sldId id="262"/>
            <p14:sldId id="280"/>
            <p14:sldId id="260"/>
            <p14:sldId id="275"/>
            <p14:sldId id="271"/>
            <p14:sldId id="272"/>
            <p14:sldId id="273"/>
            <p14:sldId id="274"/>
            <p14:sldId id="278"/>
            <p14:sldId id="296"/>
            <p14:sldId id="298"/>
            <p14:sldId id="297"/>
            <p14:sldId id="267"/>
            <p14:sldId id="266"/>
            <p14:sldId id="279"/>
            <p14:sldId id="281"/>
            <p14:sldId id="282"/>
            <p14:sldId id="265"/>
            <p14:sldId id="277"/>
            <p14:sldId id="276"/>
            <p14:sldId id="299"/>
            <p14:sldId id="300"/>
          </p14:sldIdLst>
        </p14:section>
        <p14:section name="Lessons Learnd about the System" id="{FC379D57-7172-2F44-85F0-223F15393FF3}">
          <p14:sldIdLst>
            <p14:sldId id="289"/>
            <p14:sldId id="268"/>
            <p14:sldId id="292"/>
            <p14:sldId id="291"/>
            <p14:sldId id="290"/>
            <p14:sldId id="288"/>
            <p14:sldId id="269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94" autoAdjust="0"/>
    <p:restoredTop sz="88531" autoAdjust="0"/>
  </p:normalViewPr>
  <p:slideViewPr>
    <p:cSldViewPr snapToGrid="0" snapToObjects="1">
      <p:cViewPr varScale="1">
        <p:scale>
          <a:sx n="107" d="100"/>
          <a:sy n="107" d="100"/>
        </p:scale>
        <p:origin x="-1688" y="-1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handoutMaster" Target="handoutMasters/handoutMaster1.xml"/><Relationship Id="rId47" Type="http://schemas.openxmlformats.org/officeDocument/2006/relationships/printerSettings" Target="printerSettings/printerSettings1.bin"/><Relationship Id="rId48" Type="http://schemas.openxmlformats.org/officeDocument/2006/relationships/presProps" Target="presProps.xml"/><Relationship Id="rId49" Type="http://schemas.openxmlformats.org/officeDocument/2006/relationships/viewProps" Target="view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theme" Target="theme/theme1.xml"/><Relationship Id="rId5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/>
              <a:t>Time spent for </a:t>
            </a:r>
            <a:r>
              <a:rPr lang="en-US" dirty="0" err="1" smtClean="0"/>
              <a:t>sendMessage</a:t>
            </a:r>
            <a:endParaRPr lang="en-US" dirty="0"/>
          </a:p>
        </c:rich>
      </c:tx>
      <c:layout/>
      <c:overlay val="0"/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Time spent for sending a message</c:v>
                </c:pt>
              </c:strCache>
            </c:strRef>
          </c:tx>
          <c:cat>
            <c:strRef>
              <c:f>Sheet1!$A$2:$A$5</c:f>
              <c:strCache>
                <c:ptCount val="4"/>
                <c:pt idx="0">
                  <c:v>DB</c:v>
                </c:pt>
                <c:pt idx="1">
                  <c:v>De-serialize, parse request (middleware)</c:v>
                </c:pt>
                <c:pt idx="2">
                  <c:v>Network</c:v>
                </c:pt>
                <c:pt idx="3">
                  <c:v>Other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0.6</c:v>
                </c:pt>
                <c:pt idx="1">
                  <c:v>0.1</c:v>
                </c:pt>
                <c:pt idx="2">
                  <c:v>0.1</c:v>
                </c:pt>
                <c:pt idx="3" formatCode="0.0%">
                  <c:v>0.2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/>
              <a:t>Time spent for </a:t>
            </a:r>
            <a:r>
              <a:rPr lang="en-US" dirty="0" err="1" smtClean="0"/>
              <a:t>peekMessage</a:t>
            </a:r>
            <a:endParaRPr lang="en-US" dirty="0"/>
          </a:p>
        </c:rich>
      </c:tx>
      <c:layout/>
      <c:overlay val="0"/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Time spent for sending a message</c:v>
                </c:pt>
              </c:strCache>
            </c:strRef>
          </c:tx>
          <c:cat>
            <c:strRef>
              <c:f>Sheet1!$A$2:$A$5</c:f>
              <c:strCache>
                <c:ptCount val="4"/>
                <c:pt idx="0">
                  <c:v>DB</c:v>
                </c:pt>
                <c:pt idx="1">
                  <c:v>De-serialize, parse request (middleware)</c:v>
                </c:pt>
                <c:pt idx="2">
                  <c:v>Network</c:v>
                </c:pt>
                <c:pt idx="3">
                  <c:v>Other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0.6</c:v>
                </c:pt>
                <c:pt idx="1">
                  <c:v>0.1</c:v>
                </c:pt>
                <c:pt idx="2">
                  <c:v>0.1</c:v>
                </c:pt>
                <c:pt idx="3" formatCode="0.0%">
                  <c:v>0.2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/>
              <a:t>Time spent for </a:t>
            </a:r>
            <a:r>
              <a:rPr lang="en-US" dirty="0" err="1" smtClean="0"/>
              <a:t>dequeueMessage</a:t>
            </a:r>
            <a:endParaRPr lang="en-US" dirty="0"/>
          </a:p>
        </c:rich>
      </c:tx>
      <c:layout/>
      <c:overlay val="0"/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Time spent for sending a message</c:v>
                </c:pt>
              </c:strCache>
            </c:strRef>
          </c:tx>
          <c:cat>
            <c:strRef>
              <c:f>Sheet1!$A$2:$A$5</c:f>
              <c:strCache>
                <c:ptCount val="4"/>
                <c:pt idx="0">
                  <c:v>DB</c:v>
                </c:pt>
                <c:pt idx="1">
                  <c:v>De-serialize, parse request (middleware)</c:v>
                </c:pt>
                <c:pt idx="2">
                  <c:v>Network</c:v>
                </c:pt>
                <c:pt idx="3">
                  <c:v>Other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0.6</c:v>
                </c:pt>
                <c:pt idx="1">
                  <c:v>0.1</c:v>
                </c:pt>
                <c:pt idx="2">
                  <c:v>0.1</c:v>
                </c:pt>
                <c:pt idx="3" formatCode="0.0%">
                  <c:v>0.2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1FCA6F-234D-AE40-BFA1-9414A5A22271}" type="datetime1">
              <a:rPr lang="en-US" smtClean="0"/>
              <a:t>14/11/13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677FE4-9EA5-4647-B644-010E99C320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20744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10.png>
</file>

<file path=ppt/media/image15.png>
</file>

<file path=ppt/media/image16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9641E6-8F86-ED46-8E8C-1BDDA3C7A863}" type="datetime1">
              <a:rPr lang="en-US" smtClean="0"/>
              <a:t>14/11/13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8F1629-35A7-B149-9E44-FCD098C059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69727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2376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Diagramm</a:t>
            </a:r>
            <a:r>
              <a:rPr lang="en-US" baseline="0" dirty="0" smtClean="0"/>
              <a:t> in the report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1128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NIO: Expensive:</a:t>
            </a:r>
          </a:p>
          <a:p>
            <a:pPr marL="171450" indent="-171450">
              <a:buFontTx/>
              <a:buChar char="•"/>
            </a:pPr>
            <a:r>
              <a:rPr lang="en-US" dirty="0" smtClean="0"/>
              <a:t>Create network</a:t>
            </a:r>
            <a:r>
              <a:rPr lang="en-US" baseline="0" dirty="0" smtClean="0"/>
              <a:t> connections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Pools:</a:t>
            </a:r>
            <a:r>
              <a:rPr lang="en-US" baseline="0" dirty="0" smtClean="0"/>
              <a:t> Expensive: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/>
              <a:t>Create threads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/>
              <a:t>Establish DB connections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/>
              <a:t>Create objects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Queues: concurrent, workers work independently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2126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NIO: Expensive:</a:t>
            </a:r>
          </a:p>
          <a:p>
            <a:pPr marL="171450" indent="-171450">
              <a:buFontTx/>
              <a:buChar char="•"/>
            </a:pPr>
            <a:r>
              <a:rPr lang="en-US" dirty="0" smtClean="0"/>
              <a:t>Create network</a:t>
            </a:r>
            <a:r>
              <a:rPr lang="en-US" baseline="0" dirty="0" smtClean="0"/>
              <a:t> connections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Pools:</a:t>
            </a:r>
            <a:r>
              <a:rPr lang="en-US" baseline="0" dirty="0" smtClean="0"/>
              <a:t> Expensive: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/>
              <a:t>Create threads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/>
              <a:t>Establish DB connections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/>
              <a:t>Create objects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Queues: concurrent, workers work independently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4975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KISS</a:t>
            </a:r>
          </a:p>
          <a:p>
            <a:endParaRPr lang="en-US" dirty="0" smtClean="0"/>
          </a:p>
          <a:p>
            <a:r>
              <a:rPr lang="en-US" dirty="0" smtClean="0"/>
              <a:t>Context:</a:t>
            </a:r>
            <a:r>
              <a:rPr lang="en-US" baseline="0" dirty="0" smtClean="0"/>
              <a:t> For request – response</a:t>
            </a:r>
          </a:p>
          <a:p>
            <a:r>
              <a:rPr lang="en-US" baseline="0" dirty="0" smtClean="0"/>
              <a:t>Otherwise would use two fields </a:t>
            </a:r>
            <a:r>
              <a:rPr lang="en-US" baseline="0" dirty="0" err="1" smtClean="0"/>
              <a:t>is_request_response</a:t>
            </a:r>
            <a:r>
              <a:rPr lang="en-US" baseline="0" dirty="0" smtClean="0"/>
              <a:t> and </a:t>
            </a:r>
            <a:r>
              <a:rPr lang="en-US" baseline="0" dirty="0" err="1" smtClean="0"/>
              <a:t>message_id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dirty="0" smtClean="0"/>
              <a:t>No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receiver_id</a:t>
            </a:r>
            <a:r>
              <a:rPr lang="en-US" baseline="0" dirty="0" smtClean="0"/>
              <a:t>: Every client owns a private queue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0411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Ruby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139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Balken</a:t>
            </a:r>
            <a:r>
              <a:rPr lang="en-US" dirty="0" smtClean="0"/>
              <a:t> </a:t>
            </a:r>
            <a:r>
              <a:rPr lang="en-US" dirty="0" err="1" smtClean="0"/>
              <a:t>aufgelöst</a:t>
            </a:r>
            <a:r>
              <a:rPr lang="en-US" dirty="0" smtClean="0"/>
              <a:t> ca. 1 min</a:t>
            </a:r>
          </a:p>
          <a:p>
            <a:r>
              <a:rPr lang="en-US" dirty="0" err="1" smtClean="0"/>
              <a:t>Konfidenzintervall</a:t>
            </a:r>
            <a:endParaRPr lang="en-US" dirty="0" smtClean="0"/>
          </a:p>
          <a:p>
            <a:endParaRPr lang="en-US" dirty="0" smtClean="0"/>
          </a:p>
          <a:p>
            <a:pPr marL="171450" indent="-171450">
              <a:buFont typeface="Symbol" charset="0"/>
              <a:buChar char=""/>
            </a:pPr>
            <a:r>
              <a:rPr lang="en-US" dirty="0" err="1" smtClean="0"/>
              <a:t>Balken</a:t>
            </a:r>
            <a:r>
              <a:rPr lang="en-US" dirty="0" smtClean="0"/>
              <a:t> Throughput und response time</a:t>
            </a:r>
          </a:p>
          <a:p>
            <a:pPr marL="171450" indent="-171450">
              <a:buFont typeface="Symbol" charset="0"/>
              <a:buChar char=""/>
            </a:pPr>
            <a:r>
              <a:rPr lang="en-US" dirty="0" err="1" smtClean="0"/>
              <a:t>Evt</a:t>
            </a:r>
            <a:r>
              <a:rPr lang="en-US" dirty="0" smtClean="0"/>
              <a:t>. </a:t>
            </a:r>
            <a:r>
              <a:rPr lang="en-US" dirty="0" err="1" smtClean="0"/>
              <a:t>Mit</a:t>
            </a:r>
            <a:r>
              <a:rPr lang="en-US" dirty="0" smtClean="0"/>
              <a:t> 2 =&gt; </a:t>
            </a:r>
            <a:r>
              <a:rPr lang="en-US" dirty="0" err="1" smtClean="0"/>
              <a:t>mit</a:t>
            </a:r>
            <a:r>
              <a:rPr lang="en-US" dirty="0" smtClean="0"/>
              <a:t>/</a:t>
            </a:r>
            <a:r>
              <a:rPr lang="en-US" dirty="0" err="1" smtClean="0"/>
              <a:t>ohne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Abschneiden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3771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Balken</a:t>
            </a:r>
            <a:r>
              <a:rPr lang="en-US" dirty="0" smtClean="0"/>
              <a:t> </a:t>
            </a:r>
            <a:r>
              <a:rPr lang="en-US" dirty="0" err="1" smtClean="0"/>
              <a:t>aufgelöst</a:t>
            </a:r>
            <a:r>
              <a:rPr lang="en-US" dirty="0" smtClean="0"/>
              <a:t> ca. 1 min</a:t>
            </a:r>
          </a:p>
          <a:p>
            <a:r>
              <a:rPr lang="en-US" dirty="0" err="1" smtClean="0"/>
              <a:t>Konfidenzintervall</a:t>
            </a:r>
            <a:endParaRPr lang="en-US" dirty="0" smtClean="0"/>
          </a:p>
          <a:p>
            <a:endParaRPr lang="en-US" dirty="0" smtClean="0"/>
          </a:p>
          <a:p>
            <a:pPr marL="171450" indent="-171450">
              <a:buFont typeface="Symbol" charset="0"/>
              <a:buChar char=""/>
            </a:pPr>
            <a:r>
              <a:rPr lang="en-US" dirty="0" err="1" smtClean="0"/>
              <a:t>Balken</a:t>
            </a:r>
            <a:r>
              <a:rPr lang="en-US" dirty="0" smtClean="0"/>
              <a:t> Throughput und response time</a:t>
            </a:r>
          </a:p>
          <a:p>
            <a:pPr marL="171450" indent="-171450">
              <a:buFont typeface="Symbol" charset="0"/>
              <a:buChar char=""/>
            </a:pPr>
            <a:r>
              <a:rPr lang="en-US" dirty="0" err="1" smtClean="0"/>
              <a:t>Evt</a:t>
            </a:r>
            <a:r>
              <a:rPr lang="en-US" dirty="0" smtClean="0"/>
              <a:t>. </a:t>
            </a:r>
            <a:r>
              <a:rPr lang="en-US" dirty="0" err="1" smtClean="0"/>
              <a:t>Mit</a:t>
            </a:r>
            <a:r>
              <a:rPr lang="en-US" dirty="0" smtClean="0"/>
              <a:t> 2 =&gt; </a:t>
            </a:r>
            <a:r>
              <a:rPr lang="en-US" dirty="0" err="1" smtClean="0"/>
              <a:t>mit</a:t>
            </a:r>
            <a:r>
              <a:rPr lang="en-US" dirty="0" smtClean="0"/>
              <a:t>/</a:t>
            </a:r>
            <a:r>
              <a:rPr lang="en-US" dirty="0" err="1" smtClean="0"/>
              <a:t>ohne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Abschneiden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3771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We turned off one middleware after 90 minutes.</a:t>
            </a:r>
          </a:p>
          <a:p>
            <a:endParaRPr lang="en-US" dirty="0" smtClean="0"/>
          </a:p>
          <a:p>
            <a:r>
              <a:rPr lang="en-US" dirty="0" err="1" smtClean="0"/>
              <a:t>Balken</a:t>
            </a:r>
            <a:r>
              <a:rPr lang="en-US" dirty="0" smtClean="0"/>
              <a:t> </a:t>
            </a:r>
            <a:r>
              <a:rPr lang="en-US" dirty="0" err="1" smtClean="0"/>
              <a:t>aufgelöst</a:t>
            </a:r>
            <a:r>
              <a:rPr lang="en-US" dirty="0" smtClean="0"/>
              <a:t> ca. 1 min</a:t>
            </a:r>
          </a:p>
          <a:p>
            <a:r>
              <a:rPr lang="en-US" dirty="0" err="1" smtClean="0"/>
              <a:t>Konfidenzintervall</a:t>
            </a:r>
            <a:endParaRPr lang="en-US" dirty="0" smtClean="0"/>
          </a:p>
          <a:p>
            <a:endParaRPr lang="en-US" dirty="0" smtClean="0"/>
          </a:p>
          <a:p>
            <a:pPr marL="171450" indent="-171450">
              <a:buFont typeface="Symbol" charset="0"/>
              <a:buChar char=""/>
            </a:pPr>
            <a:r>
              <a:rPr lang="en-US" dirty="0" err="1" smtClean="0"/>
              <a:t>Balken</a:t>
            </a:r>
            <a:r>
              <a:rPr lang="en-US" dirty="0" smtClean="0"/>
              <a:t> Throughput und response time</a:t>
            </a:r>
          </a:p>
          <a:p>
            <a:pPr marL="171450" indent="-171450">
              <a:buFont typeface="Symbol" charset="0"/>
              <a:buChar char=""/>
            </a:pPr>
            <a:r>
              <a:rPr lang="en-US" dirty="0" err="1" smtClean="0"/>
              <a:t>Evt</a:t>
            </a:r>
            <a:r>
              <a:rPr lang="en-US" dirty="0" smtClean="0"/>
              <a:t>. </a:t>
            </a:r>
            <a:r>
              <a:rPr lang="en-US" dirty="0" err="1" smtClean="0"/>
              <a:t>Mit</a:t>
            </a:r>
            <a:r>
              <a:rPr lang="en-US" dirty="0" smtClean="0"/>
              <a:t> 2 =&gt; </a:t>
            </a:r>
            <a:r>
              <a:rPr lang="en-US" dirty="0" err="1" smtClean="0"/>
              <a:t>mit</a:t>
            </a:r>
            <a:r>
              <a:rPr lang="en-US" dirty="0" smtClean="0"/>
              <a:t>/</a:t>
            </a:r>
            <a:r>
              <a:rPr lang="en-US" dirty="0" err="1" smtClean="0"/>
              <a:t>ohne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Abschneiden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3771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turned off one middleware after 90 minutes.</a:t>
            </a:r>
          </a:p>
          <a:p>
            <a:endParaRPr lang="en-US" dirty="0" smtClean="0"/>
          </a:p>
          <a:p>
            <a:r>
              <a:rPr lang="en-US" dirty="0" err="1" smtClean="0"/>
              <a:t>Balken</a:t>
            </a:r>
            <a:r>
              <a:rPr lang="en-US" dirty="0" smtClean="0"/>
              <a:t> </a:t>
            </a:r>
            <a:r>
              <a:rPr lang="en-US" dirty="0" err="1" smtClean="0"/>
              <a:t>aufgelöst</a:t>
            </a:r>
            <a:r>
              <a:rPr lang="en-US" dirty="0" smtClean="0"/>
              <a:t> ca. 1 min</a:t>
            </a:r>
          </a:p>
          <a:p>
            <a:r>
              <a:rPr lang="en-US" dirty="0" err="1" smtClean="0"/>
              <a:t>Konfidenzintervall</a:t>
            </a:r>
            <a:endParaRPr lang="en-US" dirty="0" smtClean="0"/>
          </a:p>
          <a:p>
            <a:endParaRPr lang="en-US" dirty="0" smtClean="0"/>
          </a:p>
          <a:p>
            <a:pPr marL="171450" indent="-171450">
              <a:buFont typeface="Symbol" charset="0"/>
              <a:buChar char=""/>
            </a:pPr>
            <a:r>
              <a:rPr lang="en-US" dirty="0" err="1" smtClean="0"/>
              <a:t>Balken</a:t>
            </a:r>
            <a:r>
              <a:rPr lang="en-US" dirty="0" smtClean="0"/>
              <a:t> Throughput und response time</a:t>
            </a:r>
          </a:p>
          <a:p>
            <a:pPr marL="171450" indent="-171450">
              <a:buFont typeface="Symbol" charset="0"/>
              <a:buChar char=""/>
            </a:pPr>
            <a:r>
              <a:rPr lang="en-US" dirty="0" err="1" smtClean="0"/>
              <a:t>Evt</a:t>
            </a:r>
            <a:r>
              <a:rPr lang="en-US" dirty="0" smtClean="0"/>
              <a:t>. </a:t>
            </a:r>
            <a:r>
              <a:rPr lang="en-US" dirty="0" err="1" smtClean="0"/>
              <a:t>Mit</a:t>
            </a:r>
            <a:r>
              <a:rPr lang="en-US" dirty="0" smtClean="0"/>
              <a:t> 2 =&gt; </a:t>
            </a:r>
            <a:r>
              <a:rPr lang="en-US" dirty="0" err="1" smtClean="0"/>
              <a:t>mit</a:t>
            </a:r>
            <a:r>
              <a:rPr lang="en-US" dirty="0" smtClean="0"/>
              <a:t>/</a:t>
            </a:r>
            <a:r>
              <a:rPr lang="en-US" dirty="0" err="1" smtClean="0"/>
              <a:t>ohne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Abschneiden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3771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9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1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5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00200"/>
            <a:ext cx="7772400" cy="1780108"/>
          </a:xfrm>
        </p:spPr>
        <p:txBody>
          <a:bodyPr anchor="b">
            <a:normAutofit/>
          </a:bodyPr>
          <a:lstStyle>
            <a:lvl1pPr>
              <a:defRPr sz="4400">
                <a:solidFill>
                  <a:srgbClr val="FFFFFF"/>
                </a:solidFill>
              </a:defRPr>
            </a:lvl1pPr>
          </a:lstStyle>
          <a:p>
            <a:r>
              <a:rPr lang="de-CH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56001"/>
            <a:ext cx="6400800" cy="1473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4C393-8F08-6646-8AFC-DBD8F856E782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4C92D-0306-4E69-9CD3-20855E849650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3AE73-AF49-134F-BE0A-11815868C76B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ounded Rectangle 20"/>
          <p:cNvSpPr/>
          <p:nvPr/>
        </p:nvSpPr>
        <p:spPr bwMode="hidden"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A4388-52E8-864C-A783-95CAD7816AE5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16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0" name="Freeform 19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447800"/>
            <a:ext cx="2057400" cy="4487333"/>
          </a:xfrm>
        </p:spPr>
        <p:txBody>
          <a:bodyPr vert="eaVert" anchor="ctr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de-CH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47800"/>
            <a:ext cx="6019800" cy="4487334"/>
          </a:xfrm>
        </p:spPr>
        <p:txBody>
          <a:bodyPr vert="eaVert"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500E8-960B-434E-9710-0EFC96982CF8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Click to edit Master title style</a:t>
            </a:r>
            <a:endParaRPr lang="en-US"/>
          </a:p>
        </p:txBody>
      </p:sp>
      <p:sp>
        <p:nvSpPr>
          <p:cNvPr id="2" name="TextBox 1"/>
          <p:cNvSpPr txBox="1"/>
          <p:nvPr userDrawn="1"/>
        </p:nvSpPr>
        <p:spPr>
          <a:xfrm>
            <a:off x="6254750" y="211666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4736592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14"/>
          <p:cNvSpPr>
            <a:spLocks/>
          </p:cNvSpPr>
          <p:nvPr/>
        </p:nvSpPr>
        <p:spPr bwMode="hidden">
          <a:xfrm>
            <a:off x="6047438" y="4203592"/>
            <a:ext cx="2876429" cy="714026"/>
          </a:xfrm>
          <a:custGeom>
            <a:avLst/>
            <a:gdLst/>
            <a:ahLst/>
            <a:cxnLst>
              <a:cxn ang="0">
                <a:pos x="2700" y="0"/>
              </a:cxn>
              <a:cxn ang="0">
                <a:pos x="2700" y="0"/>
              </a:cxn>
              <a:cxn ang="0">
                <a:pos x="2586" y="18"/>
              </a:cxn>
              <a:cxn ang="0">
                <a:pos x="2470" y="38"/>
              </a:cxn>
              <a:cxn ang="0">
                <a:pos x="2352" y="60"/>
              </a:cxn>
              <a:cxn ang="0">
                <a:pos x="2230" y="82"/>
              </a:cxn>
              <a:cxn ang="0">
                <a:pos x="2106" y="108"/>
              </a:cxn>
              <a:cxn ang="0">
                <a:pos x="1978" y="134"/>
              </a:cxn>
              <a:cxn ang="0">
                <a:pos x="1848" y="164"/>
              </a:cxn>
              <a:cxn ang="0">
                <a:pos x="1714" y="194"/>
              </a:cxn>
              <a:cxn ang="0">
                <a:pos x="1714" y="194"/>
              </a:cxn>
              <a:cxn ang="0">
                <a:pos x="1472" y="252"/>
              </a:cxn>
              <a:cxn ang="0">
                <a:pos x="1236" y="304"/>
              </a:cxn>
              <a:cxn ang="0">
                <a:pos x="1010" y="352"/>
              </a:cxn>
              <a:cxn ang="0">
                <a:pos x="792" y="398"/>
              </a:cxn>
              <a:cxn ang="0">
                <a:pos x="584" y="438"/>
              </a:cxn>
              <a:cxn ang="0">
                <a:pos x="382" y="474"/>
              </a:cxn>
              <a:cxn ang="0">
                <a:pos x="188" y="508"/>
              </a:cxn>
              <a:cxn ang="0">
                <a:pos x="0" y="538"/>
              </a:cxn>
              <a:cxn ang="0">
                <a:pos x="0" y="538"/>
              </a:cxn>
              <a:cxn ang="0">
                <a:pos x="130" y="556"/>
              </a:cxn>
              <a:cxn ang="0">
                <a:pos x="254" y="572"/>
              </a:cxn>
              <a:cxn ang="0">
                <a:pos x="374" y="586"/>
              </a:cxn>
              <a:cxn ang="0">
                <a:pos x="492" y="598"/>
              </a:cxn>
              <a:cxn ang="0">
                <a:pos x="606" y="610"/>
              </a:cxn>
              <a:cxn ang="0">
                <a:pos x="716" y="618"/>
              </a:cxn>
              <a:cxn ang="0">
                <a:pos x="822" y="626"/>
              </a:cxn>
              <a:cxn ang="0">
                <a:pos x="926" y="632"/>
              </a:cxn>
              <a:cxn ang="0">
                <a:pos x="1028" y="636"/>
              </a:cxn>
              <a:cxn ang="0">
                <a:pos x="1126" y="638"/>
              </a:cxn>
              <a:cxn ang="0">
                <a:pos x="1220" y="640"/>
              </a:cxn>
              <a:cxn ang="0">
                <a:pos x="1312" y="640"/>
              </a:cxn>
              <a:cxn ang="0">
                <a:pos x="1402" y="638"/>
              </a:cxn>
              <a:cxn ang="0">
                <a:pos x="1490" y="636"/>
              </a:cxn>
              <a:cxn ang="0">
                <a:pos x="1574" y="632"/>
              </a:cxn>
              <a:cxn ang="0">
                <a:pos x="1656" y="626"/>
              </a:cxn>
              <a:cxn ang="0">
                <a:pos x="1734" y="620"/>
              </a:cxn>
              <a:cxn ang="0">
                <a:pos x="1812" y="612"/>
              </a:cxn>
              <a:cxn ang="0">
                <a:pos x="1886" y="602"/>
              </a:cxn>
              <a:cxn ang="0">
                <a:pos x="1960" y="592"/>
              </a:cxn>
              <a:cxn ang="0">
                <a:pos x="2030" y="580"/>
              </a:cxn>
              <a:cxn ang="0">
                <a:pos x="2100" y="568"/>
              </a:cxn>
              <a:cxn ang="0">
                <a:pos x="2166" y="554"/>
              </a:cxn>
              <a:cxn ang="0">
                <a:pos x="2232" y="540"/>
              </a:cxn>
              <a:cxn ang="0">
                <a:pos x="2296" y="524"/>
              </a:cxn>
              <a:cxn ang="0">
                <a:pos x="2358" y="508"/>
              </a:cxn>
              <a:cxn ang="0">
                <a:pos x="2418" y="490"/>
              </a:cxn>
              <a:cxn ang="0">
                <a:pos x="2478" y="472"/>
              </a:cxn>
              <a:cxn ang="0">
                <a:pos x="2592" y="432"/>
              </a:cxn>
              <a:cxn ang="0">
                <a:pos x="2702" y="390"/>
              </a:cxn>
              <a:cxn ang="0">
                <a:pos x="2702" y="390"/>
              </a:cxn>
              <a:cxn ang="0">
                <a:pos x="2706" y="388"/>
              </a:cxn>
              <a:cxn ang="0">
                <a:pos x="2706" y="388"/>
              </a:cxn>
              <a:cxn ang="0">
                <a:pos x="2706" y="0"/>
              </a:cxn>
              <a:cxn ang="0">
                <a:pos x="2706" y="0"/>
              </a:cxn>
              <a:cxn ang="0">
                <a:pos x="2700" y="0"/>
              </a:cxn>
              <a:cxn ang="0">
                <a:pos x="2700" y="0"/>
              </a:cxn>
            </a:cxnLst>
            <a:rect l="0" t="0" r="r" b="b"/>
            <a:pathLst>
              <a:path w="2706" h="640">
                <a:moveTo>
                  <a:pt x="2700" y="0"/>
                </a:moveTo>
                <a:lnTo>
                  <a:pt x="2700" y="0"/>
                </a:lnTo>
                <a:lnTo>
                  <a:pt x="2586" y="18"/>
                </a:lnTo>
                <a:lnTo>
                  <a:pt x="2470" y="38"/>
                </a:lnTo>
                <a:lnTo>
                  <a:pt x="2352" y="60"/>
                </a:lnTo>
                <a:lnTo>
                  <a:pt x="2230" y="82"/>
                </a:lnTo>
                <a:lnTo>
                  <a:pt x="2106" y="108"/>
                </a:lnTo>
                <a:lnTo>
                  <a:pt x="1978" y="134"/>
                </a:lnTo>
                <a:lnTo>
                  <a:pt x="1848" y="164"/>
                </a:lnTo>
                <a:lnTo>
                  <a:pt x="1714" y="194"/>
                </a:lnTo>
                <a:lnTo>
                  <a:pt x="1714" y="194"/>
                </a:lnTo>
                <a:lnTo>
                  <a:pt x="1472" y="252"/>
                </a:lnTo>
                <a:lnTo>
                  <a:pt x="1236" y="304"/>
                </a:lnTo>
                <a:lnTo>
                  <a:pt x="1010" y="352"/>
                </a:lnTo>
                <a:lnTo>
                  <a:pt x="792" y="398"/>
                </a:lnTo>
                <a:lnTo>
                  <a:pt x="584" y="438"/>
                </a:lnTo>
                <a:lnTo>
                  <a:pt x="382" y="474"/>
                </a:lnTo>
                <a:lnTo>
                  <a:pt x="188" y="508"/>
                </a:lnTo>
                <a:lnTo>
                  <a:pt x="0" y="538"/>
                </a:lnTo>
                <a:lnTo>
                  <a:pt x="0" y="538"/>
                </a:lnTo>
                <a:lnTo>
                  <a:pt x="130" y="556"/>
                </a:lnTo>
                <a:lnTo>
                  <a:pt x="254" y="572"/>
                </a:lnTo>
                <a:lnTo>
                  <a:pt x="374" y="586"/>
                </a:lnTo>
                <a:lnTo>
                  <a:pt x="492" y="598"/>
                </a:lnTo>
                <a:lnTo>
                  <a:pt x="606" y="610"/>
                </a:lnTo>
                <a:lnTo>
                  <a:pt x="716" y="618"/>
                </a:lnTo>
                <a:lnTo>
                  <a:pt x="822" y="626"/>
                </a:lnTo>
                <a:lnTo>
                  <a:pt x="926" y="632"/>
                </a:lnTo>
                <a:lnTo>
                  <a:pt x="1028" y="636"/>
                </a:lnTo>
                <a:lnTo>
                  <a:pt x="1126" y="638"/>
                </a:lnTo>
                <a:lnTo>
                  <a:pt x="1220" y="640"/>
                </a:lnTo>
                <a:lnTo>
                  <a:pt x="1312" y="640"/>
                </a:lnTo>
                <a:lnTo>
                  <a:pt x="1402" y="638"/>
                </a:lnTo>
                <a:lnTo>
                  <a:pt x="1490" y="636"/>
                </a:lnTo>
                <a:lnTo>
                  <a:pt x="1574" y="632"/>
                </a:lnTo>
                <a:lnTo>
                  <a:pt x="1656" y="626"/>
                </a:lnTo>
                <a:lnTo>
                  <a:pt x="1734" y="620"/>
                </a:lnTo>
                <a:lnTo>
                  <a:pt x="1812" y="612"/>
                </a:lnTo>
                <a:lnTo>
                  <a:pt x="1886" y="602"/>
                </a:lnTo>
                <a:lnTo>
                  <a:pt x="1960" y="592"/>
                </a:lnTo>
                <a:lnTo>
                  <a:pt x="2030" y="580"/>
                </a:lnTo>
                <a:lnTo>
                  <a:pt x="2100" y="568"/>
                </a:lnTo>
                <a:lnTo>
                  <a:pt x="2166" y="554"/>
                </a:lnTo>
                <a:lnTo>
                  <a:pt x="2232" y="540"/>
                </a:lnTo>
                <a:lnTo>
                  <a:pt x="2296" y="524"/>
                </a:lnTo>
                <a:lnTo>
                  <a:pt x="2358" y="508"/>
                </a:lnTo>
                <a:lnTo>
                  <a:pt x="2418" y="490"/>
                </a:lnTo>
                <a:lnTo>
                  <a:pt x="2478" y="472"/>
                </a:lnTo>
                <a:lnTo>
                  <a:pt x="2592" y="432"/>
                </a:lnTo>
                <a:lnTo>
                  <a:pt x="2702" y="390"/>
                </a:lnTo>
                <a:lnTo>
                  <a:pt x="2702" y="390"/>
                </a:lnTo>
                <a:lnTo>
                  <a:pt x="2706" y="388"/>
                </a:lnTo>
                <a:lnTo>
                  <a:pt x="2706" y="388"/>
                </a:lnTo>
                <a:lnTo>
                  <a:pt x="2706" y="0"/>
                </a:lnTo>
                <a:lnTo>
                  <a:pt x="2706" y="0"/>
                </a:lnTo>
                <a:lnTo>
                  <a:pt x="2700" y="0"/>
                </a:lnTo>
                <a:lnTo>
                  <a:pt x="2700" y="0"/>
                </a:lnTo>
                <a:close/>
              </a:path>
            </a:pathLst>
          </a:custGeom>
          <a:solidFill>
            <a:schemeClr val="bg2">
              <a:alpha val="29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18"/>
          <p:cNvSpPr>
            <a:spLocks/>
          </p:cNvSpPr>
          <p:nvPr/>
        </p:nvSpPr>
        <p:spPr bwMode="hidden">
          <a:xfrm>
            <a:off x="2619320" y="4075290"/>
            <a:ext cx="5544515" cy="850138"/>
          </a:xfrm>
          <a:custGeom>
            <a:avLst/>
            <a:gdLst/>
            <a:ahLst/>
            <a:cxnLst>
              <a:cxn ang="0">
                <a:pos x="5216" y="714"/>
              </a:cxn>
              <a:cxn ang="0">
                <a:pos x="4984" y="686"/>
              </a:cxn>
              <a:cxn ang="0">
                <a:pos x="4478" y="610"/>
              </a:cxn>
              <a:cxn ang="0">
                <a:pos x="3914" y="508"/>
              </a:cxn>
              <a:cxn ang="0">
                <a:pos x="3286" y="374"/>
              </a:cxn>
              <a:cxn ang="0">
                <a:pos x="2946" y="296"/>
              </a:cxn>
              <a:cxn ang="0">
                <a:pos x="2682" y="236"/>
              </a:cxn>
              <a:cxn ang="0">
                <a:pos x="2430" y="184"/>
              </a:cxn>
              <a:cxn ang="0">
                <a:pos x="2190" y="140"/>
              </a:cxn>
              <a:cxn ang="0">
                <a:pos x="1960" y="102"/>
              </a:cxn>
              <a:cxn ang="0">
                <a:pos x="1740" y="72"/>
              </a:cxn>
              <a:cxn ang="0">
                <a:pos x="1334" y="28"/>
              </a:cxn>
              <a:cxn ang="0">
                <a:pos x="970" y="4"/>
              </a:cxn>
              <a:cxn ang="0">
                <a:pos x="644" y="0"/>
              </a:cxn>
              <a:cxn ang="0">
                <a:pos x="358" y="10"/>
              </a:cxn>
              <a:cxn ang="0">
                <a:pos x="110" y="32"/>
              </a:cxn>
              <a:cxn ang="0">
                <a:pos x="0" y="48"/>
              </a:cxn>
              <a:cxn ang="0">
                <a:pos x="314" y="86"/>
              </a:cxn>
              <a:cxn ang="0">
                <a:pos x="652" y="140"/>
              </a:cxn>
              <a:cxn ang="0">
                <a:pos x="1014" y="210"/>
              </a:cxn>
              <a:cxn ang="0">
                <a:pos x="1402" y="296"/>
              </a:cxn>
              <a:cxn ang="0">
                <a:pos x="1756" y="378"/>
              </a:cxn>
              <a:cxn ang="0">
                <a:pos x="2408" y="516"/>
              </a:cxn>
              <a:cxn ang="0">
                <a:pos x="2708" y="572"/>
              </a:cxn>
              <a:cxn ang="0">
                <a:pos x="2992" y="620"/>
              </a:cxn>
              <a:cxn ang="0">
                <a:pos x="3260" y="662"/>
              </a:cxn>
              <a:cxn ang="0">
                <a:pos x="3512" y="694"/>
              </a:cxn>
              <a:cxn ang="0">
                <a:pos x="3750" y="722"/>
              </a:cxn>
              <a:cxn ang="0">
                <a:pos x="3974" y="740"/>
              </a:cxn>
              <a:cxn ang="0">
                <a:pos x="4184" y="754"/>
              </a:cxn>
              <a:cxn ang="0">
                <a:pos x="4384" y="762"/>
              </a:cxn>
              <a:cxn ang="0">
                <a:pos x="4570" y="762"/>
              </a:cxn>
              <a:cxn ang="0">
                <a:pos x="4746" y="758"/>
              </a:cxn>
              <a:cxn ang="0">
                <a:pos x="4912" y="748"/>
              </a:cxn>
              <a:cxn ang="0">
                <a:pos x="5068" y="732"/>
              </a:cxn>
              <a:cxn ang="0">
                <a:pos x="5216" y="714"/>
              </a:cxn>
            </a:cxnLst>
            <a:rect l="0" t="0" r="r" b="b"/>
            <a:pathLst>
              <a:path w="5216" h="762">
                <a:moveTo>
                  <a:pt x="5216" y="714"/>
                </a:moveTo>
                <a:lnTo>
                  <a:pt x="5216" y="714"/>
                </a:lnTo>
                <a:lnTo>
                  <a:pt x="5102" y="700"/>
                </a:lnTo>
                <a:lnTo>
                  <a:pt x="4984" y="686"/>
                </a:lnTo>
                <a:lnTo>
                  <a:pt x="4738" y="652"/>
                </a:lnTo>
                <a:lnTo>
                  <a:pt x="4478" y="610"/>
                </a:lnTo>
                <a:lnTo>
                  <a:pt x="4204" y="564"/>
                </a:lnTo>
                <a:lnTo>
                  <a:pt x="3914" y="508"/>
                </a:lnTo>
                <a:lnTo>
                  <a:pt x="3608" y="446"/>
                </a:lnTo>
                <a:lnTo>
                  <a:pt x="3286" y="374"/>
                </a:lnTo>
                <a:lnTo>
                  <a:pt x="2946" y="296"/>
                </a:lnTo>
                <a:lnTo>
                  <a:pt x="2946" y="296"/>
                </a:lnTo>
                <a:lnTo>
                  <a:pt x="2812" y="266"/>
                </a:lnTo>
                <a:lnTo>
                  <a:pt x="2682" y="236"/>
                </a:lnTo>
                <a:lnTo>
                  <a:pt x="2556" y="210"/>
                </a:lnTo>
                <a:lnTo>
                  <a:pt x="2430" y="184"/>
                </a:lnTo>
                <a:lnTo>
                  <a:pt x="2308" y="162"/>
                </a:lnTo>
                <a:lnTo>
                  <a:pt x="2190" y="140"/>
                </a:lnTo>
                <a:lnTo>
                  <a:pt x="2074" y="120"/>
                </a:lnTo>
                <a:lnTo>
                  <a:pt x="1960" y="102"/>
                </a:lnTo>
                <a:lnTo>
                  <a:pt x="1850" y="86"/>
                </a:lnTo>
                <a:lnTo>
                  <a:pt x="1740" y="72"/>
                </a:lnTo>
                <a:lnTo>
                  <a:pt x="1532" y="46"/>
                </a:lnTo>
                <a:lnTo>
                  <a:pt x="1334" y="28"/>
                </a:lnTo>
                <a:lnTo>
                  <a:pt x="1148" y="14"/>
                </a:lnTo>
                <a:lnTo>
                  <a:pt x="970" y="4"/>
                </a:lnTo>
                <a:lnTo>
                  <a:pt x="802" y="0"/>
                </a:lnTo>
                <a:lnTo>
                  <a:pt x="644" y="0"/>
                </a:lnTo>
                <a:lnTo>
                  <a:pt x="496" y="4"/>
                </a:lnTo>
                <a:lnTo>
                  <a:pt x="358" y="10"/>
                </a:lnTo>
                <a:lnTo>
                  <a:pt x="230" y="20"/>
                </a:lnTo>
                <a:lnTo>
                  <a:pt x="110" y="32"/>
                </a:lnTo>
                <a:lnTo>
                  <a:pt x="0" y="48"/>
                </a:lnTo>
                <a:lnTo>
                  <a:pt x="0" y="48"/>
                </a:lnTo>
                <a:lnTo>
                  <a:pt x="154" y="66"/>
                </a:lnTo>
                <a:lnTo>
                  <a:pt x="314" y="86"/>
                </a:lnTo>
                <a:lnTo>
                  <a:pt x="480" y="112"/>
                </a:lnTo>
                <a:lnTo>
                  <a:pt x="652" y="140"/>
                </a:lnTo>
                <a:lnTo>
                  <a:pt x="830" y="174"/>
                </a:lnTo>
                <a:lnTo>
                  <a:pt x="1014" y="210"/>
                </a:lnTo>
                <a:lnTo>
                  <a:pt x="1206" y="250"/>
                </a:lnTo>
                <a:lnTo>
                  <a:pt x="1402" y="296"/>
                </a:lnTo>
                <a:lnTo>
                  <a:pt x="1402" y="296"/>
                </a:lnTo>
                <a:lnTo>
                  <a:pt x="1756" y="378"/>
                </a:lnTo>
                <a:lnTo>
                  <a:pt x="2092" y="450"/>
                </a:lnTo>
                <a:lnTo>
                  <a:pt x="2408" y="516"/>
                </a:lnTo>
                <a:lnTo>
                  <a:pt x="2562" y="544"/>
                </a:lnTo>
                <a:lnTo>
                  <a:pt x="2708" y="572"/>
                </a:lnTo>
                <a:lnTo>
                  <a:pt x="2852" y="598"/>
                </a:lnTo>
                <a:lnTo>
                  <a:pt x="2992" y="620"/>
                </a:lnTo>
                <a:lnTo>
                  <a:pt x="3128" y="642"/>
                </a:lnTo>
                <a:lnTo>
                  <a:pt x="3260" y="662"/>
                </a:lnTo>
                <a:lnTo>
                  <a:pt x="3388" y="678"/>
                </a:lnTo>
                <a:lnTo>
                  <a:pt x="3512" y="694"/>
                </a:lnTo>
                <a:lnTo>
                  <a:pt x="3632" y="708"/>
                </a:lnTo>
                <a:lnTo>
                  <a:pt x="3750" y="722"/>
                </a:lnTo>
                <a:lnTo>
                  <a:pt x="3864" y="732"/>
                </a:lnTo>
                <a:lnTo>
                  <a:pt x="3974" y="740"/>
                </a:lnTo>
                <a:lnTo>
                  <a:pt x="4080" y="748"/>
                </a:lnTo>
                <a:lnTo>
                  <a:pt x="4184" y="754"/>
                </a:lnTo>
                <a:lnTo>
                  <a:pt x="4286" y="758"/>
                </a:lnTo>
                <a:lnTo>
                  <a:pt x="4384" y="762"/>
                </a:lnTo>
                <a:lnTo>
                  <a:pt x="4478" y="762"/>
                </a:lnTo>
                <a:lnTo>
                  <a:pt x="4570" y="762"/>
                </a:lnTo>
                <a:lnTo>
                  <a:pt x="4660" y="760"/>
                </a:lnTo>
                <a:lnTo>
                  <a:pt x="4746" y="758"/>
                </a:lnTo>
                <a:lnTo>
                  <a:pt x="4830" y="754"/>
                </a:lnTo>
                <a:lnTo>
                  <a:pt x="4912" y="748"/>
                </a:lnTo>
                <a:lnTo>
                  <a:pt x="4992" y="740"/>
                </a:lnTo>
                <a:lnTo>
                  <a:pt x="5068" y="732"/>
                </a:lnTo>
                <a:lnTo>
                  <a:pt x="5144" y="724"/>
                </a:lnTo>
                <a:lnTo>
                  <a:pt x="5216" y="714"/>
                </a:lnTo>
                <a:lnTo>
                  <a:pt x="5216" y="714"/>
                </a:lnTo>
                <a:close/>
              </a:path>
            </a:pathLst>
          </a:custGeom>
          <a:solidFill>
            <a:schemeClr val="bg2">
              <a:alpha val="4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22"/>
          <p:cNvSpPr>
            <a:spLocks/>
          </p:cNvSpPr>
          <p:nvPr/>
        </p:nvSpPr>
        <p:spPr bwMode="hidden">
          <a:xfrm>
            <a:off x="2828728" y="4087562"/>
            <a:ext cx="5467980" cy="774272"/>
          </a:xfrm>
          <a:custGeom>
            <a:avLst/>
            <a:gdLst/>
            <a:ahLst/>
            <a:cxnLst>
              <a:cxn ang="0">
                <a:pos x="0" y="70"/>
              </a:cxn>
              <a:cxn ang="0">
                <a:pos x="0" y="70"/>
              </a:cxn>
              <a:cxn ang="0">
                <a:pos x="18" y="66"/>
              </a:cxn>
              <a:cxn ang="0">
                <a:pos x="72" y="56"/>
              </a:cxn>
              <a:cxn ang="0">
                <a:pos x="164" y="42"/>
              </a:cxn>
              <a:cxn ang="0">
                <a:pos x="224" y="34"/>
              </a:cxn>
              <a:cxn ang="0">
                <a:pos x="294" y="26"/>
              </a:cxn>
              <a:cxn ang="0">
                <a:pos x="372" y="20"/>
              </a:cxn>
              <a:cxn ang="0">
                <a:pos x="462" y="14"/>
              </a:cxn>
              <a:cxn ang="0">
                <a:pos x="560" y="8"/>
              </a:cxn>
              <a:cxn ang="0">
                <a:pos x="670" y="4"/>
              </a:cxn>
              <a:cxn ang="0">
                <a:pos x="790" y="2"/>
              </a:cxn>
              <a:cxn ang="0">
                <a:pos x="920" y="0"/>
              </a:cxn>
              <a:cxn ang="0">
                <a:pos x="1060" y="2"/>
              </a:cxn>
              <a:cxn ang="0">
                <a:pos x="1210" y="6"/>
              </a:cxn>
              <a:cxn ang="0">
                <a:pos x="1372" y="14"/>
              </a:cxn>
              <a:cxn ang="0">
                <a:pos x="1544" y="24"/>
              </a:cxn>
              <a:cxn ang="0">
                <a:pos x="1726" y="40"/>
              </a:cxn>
              <a:cxn ang="0">
                <a:pos x="1920" y="58"/>
              </a:cxn>
              <a:cxn ang="0">
                <a:pos x="2126" y="80"/>
              </a:cxn>
              <a:cxn ang="0">
                <a:pos x="2342" y="106"/>
              </a:cxn>
              <a:cxn ang="0">
                <a:pos x="2570" y="138"/>
              </a:cxn>
              <a:cxn ang="0">
                <a:pos x="2808" y="174"/>
              </a:cxn>
              <a:cxn ang="0">
                <a:pos x="3058" y="216"/>
              </a:cxn>
              <a:cxn ang="0">
                <a:pos x="3320" y="266"/>
              </a:cxn>
              <a:cxn ang="0">
                <a:pos x="3594" y="320"/>
              </a:cxn>
              <a:cxn ang="0">
                <a:pos x="3880" y="380"/>
              </a:cxn>
              <a:cxn ang="0">
                <a:pos x="4178" y="448"/>
              </a:cxn>
              <a:cxn ang="0">
                <a:pos x="4488" y="522"/>
              </a:cxn>
              <a:cxn ang="0">
                <a:pos x="4810" y="604"/>
              </a:cxn>
              <a:cxn ang="0">
                <a:pos x="5144" y="694"/>
              </a:cxn>
            </a:cxnLst>
            <a:rect l="0" t="0" r="r" b="b"/>
            <a:pathLst>
              <a:path w="5144" h="694">
                <a:moveTo>
                  <a:pt x="0" y="70"/>
                </a:moveTo>
                <a:lnTo>
                  <a:pt x="0" y="70"/>
                </a:lnTo>
                <a:lnTo>
                  <a:pt x="18" y="66"/>
                </a:lnTo>
                <a:lnTo>
                  <a:pt x="72" y="56"/>
                </a:lnTo>
                <a:lnTo>
                  <a:pt x="164" y="42"/>
                </a:lnTo>
                <a:lnTo>
                  <a:pt x="224" y="34"/>
                </a:lnTo>
                <a:lnTo>
                  <a:pt x="294" y="26"/>
                </a:lnTo>
                <a:lnTo>
                  <a:pt x="372" y="20"/>
                </a:lnTo>
                <a:lnTo>
                  <a:pt x="462" y="14"/>
                </a:lnTo>
                <a:lnTo>
                  <a:pt x="560" y="8"/>
                </a:lnTo>
                <a:lnTo>
                  <a:pt x="670" y="4"/>
                </a:lnTo>
                <a:lnTo>
                  <a:pt x="790" y="2"/>
                </a:lnTo>
                <a:lnTo>
                  <a:pt x="920" y="0"/>
                </a:lnTo>
                <a:lnTo>
                  <a:pt x="1060" y="2"/>
                </a:lnTo>
                <a:lnTo>
                  <a:pt x="1210" y="6"/>
                </a:lnTo>
                <a:lnTo>
                  <a:pt x="1372" y="14"/>
                </a:lnTo>
                <a:lnTo>
                  <a:pt x="1544" y="24"/>
                </a:lnTo>
                <a:lnTo>
                  <a:pt x="1726" y="40"/>
                </a:lnTo>
                <a:lnTo>
                  <a:pt x="1920" y="58"/>
                </a:lnTo>
                <a:lnTo>
                  <a:pt x="2126" y="80"/>
                </a:lnTo>
                <a:lnTo>
                  <a:pt x="2342" y="106"/>
                </a:lnTo>
                <a:lnTo>
                  <a:pt x="2570" y="138"/>
                </a:lnTo>
                <a:lnTo>
                  <a:pt x="2808" y="174"/>
                </a:lnTo>
                <a:lnTo>
                  <a:pt x="3058" y="216"/>
                </a:lnTo>
                <a:lnTo>
                  <a:pt x="3320" y="266"/>
                </a:lnTo>
                <a:lnTo>
                  <a:pt x="3594" y="320"/>
                </a:lnTo>
                <a:lnTo>
                  <a:pt x="3880" y="380"/>
                </a:lnTo>
                <a:lnTo>
                  <a:pt x="4178" y="448"/>
                </a:lnTo>
                <a:lnTo>
                  <a:pt x="4488" y="522"/>
                </a:lnTo>
                <a:lnTo>
                  <a:pt x="4810" y="604"/>
                </a:lnTo>
                <a:lnTo>
                  <a:pt x="5144" y="694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26"/>
          <p:cNvSpPr>
            <a:spLocks/>
          </p:cNvSpPr>
          <p:nvPr/>
        </p:nvSpPr>
        <p:spPr bwMode="hidden">
          <a:xfrm>
            <a:off x="5609489" y="4074174"/>
            <a:ext cx="3308000" cy="651549"/>
          </a:xfrm>
          <a:custGeom>
            <a:avLst/>
            <a:gdLst/>
            <a:ahLst/>
            <a:cxnLst>
              <a:cxn ang="0">
                <a:pos x="0" y="584"/>
              </a:cxn>
              <a:cxn ang="0">
                <a:pos x="0" y="584"/>
              </a:cxn>
              <a:cxn ang="0">
                <a:pos x="90" y="560"/>
              </a:cxn>
              <a:cxn ang="0">
                <a:pos x="336" y="498"/>
              </a:cxn>
              <a:cxn ang="0">
                <a:pos x="506" y="456"/>
              </a:cxn>
              <a:cxn ang="0">
                <a:pos x="702" y="410"/>
              </a:cxn>
              <a:cxn ang="0">
                <a:pos x="920" y="360"/>
              </a:cxn>
              <a:cxn ang="0">
                <a:pos x="1154" y="306"/>
              </a:cxn>
              <a:cxn ang="0">
                <a:pos x="1402" y="254"/>
              </a:cxn>
              <a:cxn ang="0">
                <a:pos x="1656" y="202"/>
              </a:cxn>
              <a:cxn ang="0">
                <a:pos x="1916" y="154"/>
              </a:cxn>
              <a:cxn ang="0">
                <a:pos x="2174" y="108"/>
              </a:cxn>
              <a:cxn ang="0">
                <a:pos x="2302" y="88"/>
              </a:cxn>
              <a:cxn ang="0">
                <a:pos x="2426" y="68"/>
              </a:cxn>
              <a:cxn ang="0">
                <a:pos x="2550" y="52"/>
              </a:cxn>
              <a:cxn ang="0">
                <a:pos x="2670" y="36"/>
              </a:cxn>
              <a:cxn ang="0">
                <a:pos x="2788" y="24"/>
              </a:cxn>
              <a:cxn ang="0">
                <a:pos x="2900" y="14"/>
              </a:cxn>
              <a:cxn ang="0">
                <a:pos x="3008" y="6"/>
              </a:cxn>
              <a:cxn ang="0">
                <a:pos x="3112" y="0"/>
              </a:cxn>
            </a:cxnLst>
            <a:rect l="0" t="0" r="r" b="b"/>
            <a:pathLst>
              <a:path w="3112" h="584">
                <a:moveTo>
                  <a:pt x="0" y="584"/>
                </a:moveTo>
                <a:lnTo>
                  <a:pt x="0" y="584"/>
                </a:lnTo>
                <a:lnTo>
                  <a:pt x="90" y="560"/>
                </a:lnTo>
                <a:lnTo>
                  <a:pt x="336" y="498"/>
                </a:lnTo>
                <a:lnTo>
                  <a:pt x="506" y="456"/>
                </a:lnTo>
                <a:lnTo>
                  <a:pt x="702" y="410"/>
                </a:lnTo>
                <a:lnTo>
                  <a:pt x="920" y="360"/>
                </a:lnTo>
                <a:lnTo>
                  <a:pt x="1154" y="306"/>
                </a:lnTo>
                <a:lnTo>
                  <a:pt x="1402" y="254"/>
                </a:lnTo>
                <a:lnTo>
                  <a:pt x="1656" y="202"/>
                </a:lnTo>
                <a:lnTo>
                  <a:pt x="1916" y="154"/>
                </a:lnTo>
                <a:lnTo>
                  <a:pt x="2174" y="108"/>
                </a:lnTo>
                <a:lnTo>
                  <a:pt x="2302" y="88"/>
                </a:lnTo>
                <a:lnTo>
                  <a:pt x="2426" y="68"/>
                </a:lnTo>
                <a:lnTo>
                  <a:pt x="2550" y="52"/>
                </a:lnTo>
                <a:lnTo>
                  <a:pt x="2670" y="36"/>
                </a:lnTo>
                <a:lnTo>
                  <a:pt x="2788" y="24"/>
                </a:lnTo>
                <a:lnTo>
                  <a:pt x="2900" y="14"/>
                </a:lnTo>
                <a:lnTo>
                  <a:pt x="3008" y="6"/>
                </a:lnTo>
                <a:lnTo>
                  <a:pt x="3112" y="0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 useBgFill="1">
        <p:nvSpPr>
          <p:cNvPr id="13" name="Freeform 10"/>
          <p:cNvSpPr>
            <a:spLocks/>
          </p:cNvSpPr>
          <p:nvPr/>
        </p:nvSpPr>
        <p:spPr bwMode="hidden">
          <a:xfrm>
            <a:off x="211665" y="4058555"/>
            <a:ext cx="8723376" cy="1329874"/>
          </a:xfrm>
          <a:custGeom>
            <a:avLst/>
            <a:gdLst/>
            <a:ahLst/>
            <a:cxnLst>
              <a:cxn ang="0">
                <a:pos x="8192" y="512"/>
              </a:cxn>
              <a:cxn ang="0">
                <a:pos x="8040" y="570"/>
              </a:cxn>
              <a:cxn ang="0">
                <a:pos x="7878" y="620"/>
              </a:cxn>
              <a:cxn ang="0">
                <a:pos x="7706" y="666"/>
              </a:cxn>
              <a:cxn ang="0">
                <a:pos x="7522" y="702"/>
              </a:cxn>
              <a:cxn ang="0">
                <a:pos x="7322" y="730"/>
              </a:cxn>
              <a:cxn ang="0">
                <a:pos x="7106" y="750"/>
              </a:cxn>
              <a:cxn ang="0">
                <a:pos x="6872" y="762"/>
              </a:cxn>
              <a:cxn ang="0">
                <a:pos x="6618" y="760"/>
              </a:cxn>
              <a:cxn ang="0">
                <a:pos x="6342" y="750"/>
              </a:cxn>
              <a:cxn ang="0">
                <a:pos x="6042" y="726"/>
              </a:cxn>
              <a:cxn ang="0">
                <a:pos x="5716" y="690"/>
              </a:cxn>
              <a:cxn ang="0">
                <a:pos x="5364" y="642"/>
              </a:cxn>
              <a:cxn ang="0">
                <a:pos x="4982" y="578"/>
              </a:cxn>
              <a:cxn ang="0">
                <a:pos x="4568" y="500"/>
              </a:cxn>
              <a:cxn ang="0">
                <a:pos x="4122" y="406"/>
              </a:cxn>
              <a:cxn ang="0">
                <a:pos x="3640" y="296"/>
              </a:cxn>
              <a:cxn ang="0">
                <a:pos x="3396" y="240"/>
              </a:cxn>
              <a:cxn ang="0">
                <a:pos x="2934" y="148"/>
              </a:cxn>
              <a:cxn ang="0">
                <a:pos x="2512" y="82"/>
              </a:cxn>
              <a:cxn ang="0">
                <a:pos x="2126" y="36"/>
              </a:cxn>
              <a:cxn ang="0">
                <a:pos x="1776" y="10"/>
              </a:cxn>
              <a:cxn ang="0">
                <a:pos x="1462" y="0"/>
              </a:cxn>
              <a:cxn ang="0">
                <a:pos x="1182" y="4"/>
              </a:cxn>
              <a:cxn ang="0">
                <a:pos x="934" y="20"/>
              </a:cxn>
              <a:cxn ang="0">
                <a:pos x="716" y="44"/>
              </a:cxn>
              <a:cxn ang="0">
                <a:pos x="530" y="74"/>
              </a:cxn>
              <a:cxn ang="0">
                <a:pos x="374" y="108"/>
              </a:cxn>
              <a:cxn ang="0">
                <a:pos x="248" y="144"/>
              </a:cxn>
              <a:cxn ang="0">
                <a:pos x="148" y="176"/>
              </a:cxn>
              <a:cxn ang="0">
                <a:pos x="48" y="216"/>
              </a:cxn>
              <a:cxn ang="0">
                <a:pos x="0" y="240"/>
              </a:cxn>
              <a:cxn ang="0">
                <a:pos x="8192" y="1192"/>
              </a:cxn>
              <a:cxn ang="0">
                <a:pos x="8196" y="1186"/>
              </a:cxn>
              <a:cxn ang="0">
                <a:pos x="8196" y="510"/>
              </a:cxn>
              <a:cxn ang="0">
                <a:pos x="8192" y="512"/>
              </a:cxn>
            </a:cxnLst>
            <a:rect l="0" t="0" r="r" b="b"/>
            <a:pathLst>
              <a:path w="8196" h="1192">
                <a:moveTo>
                  <a:pt x="8192" y="512"/>
                </a:moveTo>
                <a:lnTo>
                  <a:pt x="8192" y="512"/>
                </a:lnTo>
                <a:lnTo>
                  <a:pt x="8116" y="542"/>
                </a:lnTo>
                <a:lnTo>
                  <a:pt x="8040" y="570"/>
                </a:lnTo>
                <a:lnTo>
                  <a:pt x="7960" y="596"/>
                </a:lnTo>
                <a:lnTo>
                  <a:pt x="7878" y="620"/>
                </a:lnTo>
                <a:lnTo>
                  <a:pt x="7794" y="644"/>
                </a:lnTo>
                <a:lnTo>
                  <a:pt x="7706" y="666"/>
                </a:lnTo>
                <a:lnTo>
                  <a:pt x="7616" y="684"/>
                </a:lnTo>
                <a:lnTo>
                  <a:pt x="7522" y="702"/>
                </a:lnTo>
                <a:lnTo>
                  <a:pt x="7424" y="718"/>
                </a:lnTo>
                <a:lnTo>
                  <a:pt x="7322" y="730"/>
                </a:lnTo>
                <a:lnTo>
                  <a:pt x="7216" y="742"/>
                </a:lnTo>
                <a:lnTo>
                  <a:pt x="7106" y="750"/>
                </a:lnTo>
                <a:lnTo>
                  <a:pt x="6992" y="758"/>
                </a:lnTo>
                <a:lnTo>
                  <a:pt x="6872" y="762"/>
                </a:lnTo>
                <a:lnTo>
                  <a:pt x="6748" y="762"/>
                </a:lnTo>
                <a:lnTo>
                  <a:pt x="6618" y="760"/>
                </a:lnTo>
                <a:lnTo>
                  <a:pt x="6482" y="756"/>
                </a:lnTo>
                <a:lnTo>
                  <a:pt x="6342" y="750"/>
                </a:lnTo>
                <a:lnTo>
                  <a:pt x="6196" y="740"/>
                </a:lnTo>
                <a:lnTo>
                  <a:pt x="6042" y="726"/>
                </a:lnTo>
                <a:lnTo>
                  <a:pt x="5882" y="710"/>
                </a:lnTo>
                <a:lnTo>
                  <a:pt x="5716" y="690"/>
                </a:lnTo>
                <a:lnTo>
                  <a:pt x="5544" y="668"/>
                </a:lnTo>
                <a:lnTo>
                  <a:pt x="5364" y="642"/>
                </a:lnTo>
                <a:lnTo>
                  <a:pt x="5176" y="612"/>
                </a:lnTo>
                <a:lnTo>
                  <a:pt x="4982" y="578"/>
                </a:lnTo>
                <a:lnTo>
                  <a:pt x="4778" y="540"/>
                </a:lnTo>
                <a:lnTo>
                  <a:pt x="4568" y="500"/>
                </a:lnTo>
                <a:lnTo>
                  <a:pt x="4348" y="454"/>
                </a:lnTo>
                <a:lnTo>
                  <a:pt x="4122" y="406"/>
                </a:lnTo>
                <a:lnTo>
                  <a:pt x="3886" y="354"/>
                </a:lnTo>
                <a:lnTo>
                  <a:pt x="3640" y="296"/>
                </a:lnTo>
                <a:lnTo>
                  <a:pt x="3640" y="296"/>
                </a:lnTo>
                <a:lnTo>
                  <a:pt x="3396" y="240"/>
                </a:lnTo>
                <a:lnTo>
                  <a:pt x="3160" y="192"/>
                </a:lnTo>
                <a:lnTo>
                  <a:pt x="2934" y="148"/>
                </a:lnTo>
                <a:lnTo>
                  <a:pt x="2718" y="112"/>
                </a:lnTo>
                <a:lnTo>
                  <a:pt x="2512" y="82"/>
                </a:lnTo>
                <a:lnTo>
                  <a:pt x="2314" y="56"/>
                </a:lnTo>
                <a:lnTo>
                  <a:pt x="2126" y="36"/>
                </a:lnTo>
                <a:lnTo>
                  <a:pt x="1948" y="20"/>
                </a:lnTo>
                <a:lnTo>
                  <a:pt x="1776" y="10"/>
                </a:lnTo>
                <a:lnTo>
                  <a:pt x="1616" y="2"/>
                </a:lnTo>
                <a:lnTo>
                  <a:pt x="1462" y="0"/>
                </a:lnTo>
                <a:lnTo>
                  <a:pt x="1318" y="0"/>
                </a:lnTo>
                <a:lnTo>
                  <a:pt x="1182" y="4"/>
                </a:lnTo>
                <a:lnTo>
                  <a:pt x="1054" y="10"/>
                </a:lnTo>
                <a:lnTo>
                  <a:pt x="934" y="20"/>
                </a:lnTo>
                <a:lnTo>
                  <a:pt x="822" y="30"/>
                </a:lnTo>
                <a:lnTo>
                  <a:pt x="716" y="44"/>
                </a:lnTo>
                <a:lnTo>
                  <a:pt x="620" y="58"/>
                </a:lnTo>
                <a:lnTo>
                  <a:pt x="530" y="74"/>
                </a:lnTo>
                <a:lnTo>
                  <a:pt x="450" y="92"/>
                </a:lnTo>
                <a:lnTo>
                  <a:pt x="374" y="108"/>
                </a:lnTo>
                <a:lnTo>
                  <a:pt x="308" y="126"/>
                </a:lnTo>
                <a:lnTo>
                  <a:pt x="248" y="144"/>
                </a:lnTo>
                <a:lnTo>
                  <a:pt x="194" y="160"/>
                </a:lnTo>
                <a:lnTo>
                  <a:pt x="148" y="176"/>
                </a:lnTo>
                <a:lnTo>
                  <a:pt x="108" y="192"/>
                </a:lnTo>
                <a:lnTo>
                  <a:pt x="48" y="216"/>
                </a:lnTo>
                <a:lnTo>
                  <a:pt x="12" y="234"/>
                </a:lnTo>
                <a:lnTo>
                  <a:pt x="0" y="240"/>
                </a:lnTo>
                <a:lnTo>
                  <a:pt x="0" y="1192"/>
                </a:lnTo>
                <a:lnTo>
                  <a:pt x="8192" y="1192"/>
                </a:lnTo>
                <a:lnTo>
                  <a:pt x="8192" y="1192"/>
                </a:lnTo>
                <a:lnTo>
                  <a:pt x="8196" y="1186"/>
                </a:lnTo>
                <a:lnTo>
                  <a:pt x="8196" y="1186"/>
                </a:lnTo>
                <a:lnTo>
                  <a:pt x="8196" y="510"/>
                </a:lnTo>
                <a:lnTo>
                  <a:pt x="8196" y="510"/>
                </a:lnTo>
                <a:lnTo>
                  <a:pt x="8192" y="512"/>
                </a:lnTo>
                <a:lnTo>
                  <a:pt x="8192" y="512"/>
                </a:lnTo>
                <a:close/>
              </a:path>
            </a:pathLst>
          </a:custGeom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032" y="2463560"/>
            <a:ext cx="7772400" cy="1524000"/>
          </a:xfrm>
        </p:spPr>
        <p:txBody>
          <a:bodyPr anchor="t">
            <a:normAutofit/>
          </a:bodyPr>
          <a:lstStyle>
            <a:lvl1pPr algn="ctr">
              <a:defRPr sz="4400" b="0" cap="none"/>
            </a:lvl1pPr>
          </a:lstStyle>
          <a:p>
            <a:r>
              <a:rPr lang="de-CH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7365" y="1437448"/>
            <a:ext cx="6417734" cy="939801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CH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45CD7-4F19-1847-B868-CDE0868CFA03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4C92D-0306-4E69-9CD3-20855E849650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44ACD-7E3B-114C-8A44-818B69A27A8B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76655" y="2679192"/>
            <a:ext cx="3822192" cy="3447288"/>
          </a:xfrm>
        </p:spPr>
        <p:txBody>
          <a:bodyPr/>
          <a:lstStyle/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679192"/>
            <a:ext cx="3822192" cy="3447288"/>
          </a:xfrm>
        </p:spPr>
        <p:txBody>
          <a:bodyPr/>
          <a:lstStyle/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CH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678114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7332" y="3429000"/>
            <a:ext cx="3820055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2678113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 i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3429000"/>
            <a:ext cx="3822192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09709-7843-5840-A153-D360E356AD10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A89D5-FE7E-5946-8743-6579849CD5C6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29874"/>
            <a:chOff x="-3905251" y="4294188"/>
            <a:chExt cx="13027839" cy="1892300"/>
          </a:xfrm>
        </p:grpSpPr>
        <p:sp>
          <p:nvSpPr>
            <p:cNvPr id="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9876D1-FE2F-9546-99E5-AFCF9A1EF08A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3769A-6503-4844-8A79-18EB9412718B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92BF1-187B-A546-ADA8-B04616B0269E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3581400"/>
            <a:ext cx="3352800" cy="19050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CH" smtClean="0"/>
              <a:t>Click to edit Master text styles</a:t>
            </a:r>
          </a:p>
        </p:txBody>
      </p:sp>
      <p:grpSp>
        <p:nvGrpSpPr>
          <p:cNvPr id="2" name="Group 23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25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9" name="Freeform 28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2" name="Title 21"/>
          <p:cNvSpPr>
            <a:spLocks noGrp="1"/>
          </p:cNvSpPr>
          <p:nvPr>
            <p:ph type="title"/>
          </p:nvPr>
        </p:nvSpPr>
        <p:spPr>
          <a:xfrm>
            <a:off x="914400" y="2286000"/>
            <a:ext cx="3352800" cy="1252728"/>
          </a:xfrm>
        </p:spPr>
        <p:txBody>
          <a:bodyPr anchor="b">
            <a:noAutofit/>
          </a:bodyPr>
          <a:lstStyle>
            <a:lvl1pPr algn="l">
              <a:defRPr sz="3200">
                <a:solidFill>
                  <a:schemeClr val="tx2"/>
                </a:solidFill>
              </a:defRPr>
            </a:lvl1pPr>
          </a:lstStyle>
          <a:p>
            <a:r>
              <a:rPr lang="de-CH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51962" y="1828800"/>
            <a:ext cx="3904076" cy="3810000"/>
          </a:xfrm>
        </p:spPr>
        <p:txBody>
          <a:bodyPr anchor="ctr"/>
          <a:lstStyle>
            <a:lvl1pPr>
              <a:buClr>
                <a:schemeClr val="bg1"/>
              </a:buClr>
              <a:defRPr sz="2200">
                <a:solidFill>
                  <a:schemeClr val="tx2"/>
                </a:solidFill>
              </a:defRPr>
            </a:lvl1pPr>
            <a:lvl2pPr>
              <a:buClr>
                <a:schemeClr val="bg1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800">
                <a:solidFill>
                  <a:schemeClr val="tx2"/>
                </a:solidFill>
              </a:defRPr>
            </a:lvl3pPr>
            <a:lvl4pPr>
              <a:buClr>
                <a:schemeClr val="bg1"/>
              </a:buClr>
              <a:defRPr sz="1600">
                <a:solidFill>
                  <a:schemeClr val="tx2"/>
                </a:solidFill>
              </a:defRPr>
            </a:lvl4pPr>
            <a:lvl5pPr>
              <a:buClr>
                <a:schemeClr val="bg1"/>
              </a:buClr>
              <a:defRPr sz="1600">
                <a:solidFill>
                  <a:schemeClr val="tx2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0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4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155" y="338667"/>
            <a:ext cx="3812645" cy="2429934"/>
          </a:xfrm>
        </p:spPr>
        <p:txBody>
          <a:bodyPr anchor="b">
            <a:normAutofit/>
          </a:bodyPr>
          <a:lstStyle>
            <a:lvl1pPr algn="l"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de-CH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68333" y="2785533"/>
            <a:ext cx="3818467" cy="2421467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CH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D5027-B64D-5D45-A5EB-9DB6BD0E46C2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371600"/>
            <a:ext cx="3566160" cy="2926080"/>
          </a:xfrm>
          <a:prstGeom prst="roundRect">
            <a:avLst>
              <a:gd name="adj" fmla="val 3924"/>
            </a:avLst>
          </a:prstGeom>
          <a:solidFill>
            <a:schemeClr val="accent1"/>
          </a:solidFill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 fov="600000">
              <a:rot lat="240000" lon="19799999" rev="0"/>
            </a:camera>
            <a:lightRig rig="threePt" dir="t">
              <a:rot lat="0" lon="0" rev="2700000"/>
            </a:lightRig>
          </a:scene3d>
          <a:sp3d>
            <a:bevelT w="44450" h="31750"/>
          </a:sp3d>
        </p:spPr>
        <p:txBody>
          <a:bodyPr/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CH" smtClean="0"/>
              <a:t>Drag picture to placeholder or click icon to add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935567"/>
          </a:xfrm>
          <a:prstGeom prst="roundRect">
            <a:avLst>
              <a:gd name="adj" fmla="val 336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2004"/>
            <a:ext cx="8229600" cy="1252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CH" dirty="0" smtClean="0"/>
              <a:t>Click </a:t>
            </a:r>
            <a:r>
              <a:rPr lang="de-CH" dirty="0" err="1" smtClean="0"/>
              <a:t>to</a:t>
            </a:r>
            <a:r>
              <a:rPr lang="de-CH" dirty="0" smtClean="0"/>
              <a:t> </a:t>
            </a:r>
            <a:r>
              <a:rPr lang="de-CH" dirty="0" err="1" smtClean="0"/>
              <a:t>edit</a:t>
            </a:r>
            <a:r>
              <a:rPr lang="de-CH" dirty="0" smtClean="0"/>
              <a:t>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63672" y="6250164"/>
            <a:ext cx="37866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2"/>
                </a:solidFill>
              </a:defRPr>
            </a:lvl1pPr>
          </a:lstStyle>
          <a:p>
            <a:fld id="{4E0A033D-2CD1-C04D-A677-A38261D9801F}" type="datetime2">
              <a:rPr lang="en-US" smtClean="0"/>
              <a:t>Thursday 14 November 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3638" y="6250164"/>
            <a:ext cx="37866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MLMQ - ASL HS 13/14 - ETHZ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91088" y="6250163"/>
            <a:ext cx="11618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2"/>
                </a:solidFill>
              </a:defRPr>
            </a:lvl1pPr>
          </a:lstStyle>
          <a:p>
            <a:fld id="{657B2308-30A8-9242-AB00-DAE35BE06AD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2067" y="1294732"/>
            <a:ext cx="7408333" cy="48314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CH" dirty="0" smtClean="0"/>
              <a:t>Click </a:t>
            </a:r>
            <a:r>
              <a:rPr lang="de-CH" dirty="0" err="1" smtClean="0"/>
              <a:t>to</a:t>
            </a:r>
            <a:r>
              <a:rPr lang="de-CH" dirty="0" smtClean="0"/>
              <a:t> </a:t>
            </a:r>
            <a:r>
              <a:rPr lang="de-CH" dirty="0" err="1" smtClean="0"/>
              <a:t>edit</a:t>
            </a:r>
            <a:r>
              <a:rPr lang="de-CH" dirty="0" smtClean="0"/>
              <a:t> Master </a:t>
            </a:r>
            <a:r>
              <a:rPr lang="de-CH" dirty="0" err="1" smtClean="0"/>
              <a:t>text</a:t>
            </a:r>
            <a:r>
              <a:rPr lang="de-CH" dirty="0" smtClean="0"/>
              <a:t> </a:t>
            </a:r>
            <a:r>
              <a:rPr lang="de-CH" dirty="0" err="1" smtClean="0"/>
              <a:t>styles</a:t>
            </a:r>
            <a:endParaRPr lang="de-CH" dirty="0" smtClean="0"/>
          </a:p>
          <a:p>
            <a:pPr lvl="1"/>
            <a:r>
              <a:rPr lang="de-CH" dirty="0" smtClean="0"/>
              <a:t>Second </a:t>
            </a:r>
            <a:r>
              <a:rPr lang="de-CH" dirty="0" err="1" smtClean="0"/>
              <a:t>level</a:t>
            </a:r>
            <a:endParaRPr lang="de-CH" dirty="0" smtClean="0"/>
          </a:p>
          <a:p>
            <a:pPr lvl="2"/>
            <a:r>
              <a:rPr lang="de-CH" dirty="0" smtClean="0"/>
              <a:t>Third </a:t>
            </a:r>
            <a:r>
              <a:rPr lang="de-CH" dirty="0" err="1" smtClean="0"/>
              <a:t>level</a:t>
            </a:r>
            <a:endParaRPr lang="de-CH" dirty="0" smtClean="0"/>
          </a:p>
          <a:p>
            <a:pPr lvl="3"/>
            <a:r>
              <a:rPr lang="de-CH" dirty="0" err="1" smtClean="0"/>
              <a:t>Fourth</a:t>
            </a:r>
            <a:r>
              <a:rPr lang="de-CH" dirty="0" smtClean="0"/>
              <a:t> </a:t>
            </a:r>
            <a:r>
              <a:rPr lang="de-CH" dirty="0" err="1" smtClean="0"/>
              <a:t>level</a:t>
            </a:r>
            <a:endParaRPr lang="de-CH" dirty="0" smtClean="0"/>
          </a:p>
          <a:p>
            <a:pPr lvl="4"/>
            <a:r>
              <a:rPr lang="de-CH" dirty="0" err="1" smtClean="0"/>
              <a:t>Fifth</a:t>
            </a:r>
            <a:r>
              <a:rPr lang="de-CH" dirty="0" smtClean="0"/>
              <a:t> </a:t>
            </a:r>
            <a:r>
              <a:rPr lang="de-CH" dirty="0" err="1" smtClean="0"/>
              <a:t>level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72" r:id="rId1"/>
    <p:sldLayoutId id="2147484173" r:id="rId2"/>
    <p:sldLayoutId id="2147484174" r:id="rId3"/>
    <p:sldLayoutId id="2147484175" r:id="rId4"/>
    <p:sldLayoutId id="2147484176" r:id="rId5"/>
    <p:sldLayoutId id="2147484177" r:id="rId6"/>
    <p:sldLayoutId id="2147484178" r:id="rId7"/>
    <p:sldLayoutId id="2147484179" r:id="rId8"/>
    <p:sldLayoutId id="2147484180" r:id="rId9"/>
    <p:sldLayoutId id="2147484181" r:id="rId10"/>
    <p:sldLayoutId id="2147484182" r:id="rId11"/>
  </p:sldLayoutIdLst>
  <p:timing>
    <p:tnLst>
      <p:par>
        <p:cTn xmlns:p14="http://schemas.microsoft.com/office/powerpoint/2010/main" id="1" dur="indefinite" restart="never" nodeType="tmRoot"/>
      </p:par>
    </p:tnLst>
  </p:timing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rgbClr val="FFFFFF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3200" kern="1200">
          <a:solidFill>
            <a:schemeClr val="tx2"/>
          </a:solidFill>
          <a:latin typeface="+mn-lt"/>
          <a:ea typeface="+mn-ea"/>
          <a:cs typeface="+mn-cs"/>
        </a:defRPr>
      </a:lvl1pPr>
      <a:lvl2pPr marL="576263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800" kern="1200">
          <a:solidFill>
            <a:schemeClr val="tx2"/>
          </a:solidFill>
          <a:latin typeface="+mn-lt"/>
          <a:ea typeface="+mn-ea"/>
          <a:cs typeface="+mn-cs"/>
        </a:defRPr>
      </a:lvl2pPr>
      <a:lvl3pPr marL="855663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8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400" kern="1200">
          <a:solidFill>
            <a:schemeClr val="tx2"/>
          </a:solidFill>
          <a:latin typeface="+mn-lt"/>
          <a:ea typeface="+mn-ea"/>
          <a:cs typeface="+mn-cs"/>
        </a:defRPr>
      </a:lvl4pPr>
      <a:lvl5pPr marL="146304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242316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74320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3" Type="http://schemas.microsoft.com/office/2007/relationships/hdphoto" Target="../media/hdphoto1.wdp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MLMQ</a:t>
            </a:r>
            <a:br>
              <a:rPr lang="en-US" dirty="0" smtClean="0"/>
            </a:br>
            <a:r>
              <a:rPr lang="en-US" dirty="0" smtClean="0"/>
              <a:t>Mat Luke Message Queuing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Advanced </a:t>
            </a:r>
            <a:r>
              <a:rPr lang="en-US" dirty="0"/>
              <a:t>Systems Lab – Milestone </a:t>
            </a:r>
            <a:r>
              <a:rPr lang="en-US" dirty="0" smtClean="0"/>
              <a:t>1</a:t>
            </a:r>
          </a:p>
          <a:p>
            <a:r>
              <a:rPr lang="en-US" dirty="0" smtClean="0"/>
              <a:t>Matthias </a:t>
            </a:r>
            <a:r>
              <a:rPr lang="en-US" dirty="0" err="1" smtClean="0"/>
              <a:t>Ganz</a:t>
            </a:r>
            <a:r>
              <a:rPr lang="en-US" dirty="0" smtClean="0"/>
              <a:t> &amp; Lukas Elmer</a:t>
            </a:r>
          </a:p>
          <a:p>
            <a:r>
              <a:rPr lang="en-US" dirty="0" smtClean="0"/>
              <a:t>HS 13/14</a:t>
            </a:r>
          </a:p>
          <a:p>
            <a:r>
              <a:rPr lang="en-US" dirty="0" smtClean="0"/>
              <a:t>ETHZ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F4DAB-225D-3F47-8143-0FE8F68490F5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4C92D-0306-4E69-9CD3-20855E849650}" type="slidenum">
              <a:rPr kumimoji="0" lang="en-US" smtClean="0"/>
              <a:t>1</a:t>
            </a:fld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20743045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01F8A-7647-344E-BC71-1B713E5427C0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10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–</a:t>
            </a:r>
            <a:r>
              <a:rPr lang="en-US" dirty="0" smtClean="0"/>
              <a:t> Middleware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921565" y="1855315"/>
            <a:ext cx="5256696" cy="397564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dirty="0" smtClean="0"/>
              <a:t>Middleware</a:t>
            </a:r>
            <a:endParaRPr 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459425" y="2975112"/>
            <a:ext cx="1115391" cy="1104348"/>
            <a:chOff x="1380446" y="2142435"/>
            <a:chExt cx="1115391" cy="1104348"/>
          </a:xfrm>
        </p:grpSpPr>
        <p:sp>
          <p:nvSpPr>
            <p:cNvPr id="13" name="Rounded Rectangle 12"/>
            <p:cNvSpPr/>
            <p:nvPr/>
          </p:nvSpPr>
          <p:spPr>
            <a:xfrm>
              <a:off x="1380446" y="2142435"/>
              <a:ext cx="921021" cy="921021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Client</a:t>
              </a:r>
              <a:endParaRPr lang="en-US" sz="1600" dirty="0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1477631" y="2228577"/>
              <a:ext cx="921021" cy="921021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Client</a:t>
              </a:r>
              <a:endParaRPr lang="en-US" sz="1600" dirty="0"/>
            </a:p>
          </p:txBody>
        </p:sp>
        <p:sp>
          <p:nvSpPr>
            <p:cNvPr id="15" name="Rounded Rectangle 14"/>
            <p:cNvSpPr/>
            <p:nvPr/>
          </p:nvSpPr>
          <p:spPr>
            <a:xfrm>
              <a:off x="1574816" y="2325762"/>
              <a:ext cx="921021" cy="921021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Client</a:t>
              </a:r>
              <a:endParaRPr lang="en-US" sz="1600" dirty="0"/>
            </a:p>
          </p:txBody>
        </p:sp>
      </p:grpSp>
      <p:sp>
        <p:nvSpPr>
          <p:cNvPr id="17" name="Rectangle 16"/>
          <p:cNvSpPr/>
          <p:nvPr/>
        </p:nvSpPr>
        <p:spPr>
          <a:xfrm>
            <a:off x="2065130" y="2330186"/>
            <a:ext cx="828261" cy="185530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NIO</a:t>
            </a:r>
            <a:endParaRPr lang="en-US" sz="1400" dirty="0"/>
          </a:p>
        </p:txBody>
      </p:sp>
      <p:sp>
        <p:nvSpPr>
          <p:cNvPr id="18" name="Rectangle 17"/>
          <p:cNvSpPr/>
          <p:nvPr/>
        </p:nvSpPr>
        <p:spPr>
          <a:xfrm>
            <a:off x="2060718" y="5035833"/>
            <a:ext cx="832674" cy="64052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Buffer Pool</a:t>
            </a:r>
            <a:endParaRPr lang="en-US" sz="1400" dirty="0"/>
          </a:p>
        </p:txBody>
      </p:sp>
      <p:sp>
        <p:nvSpPr>
          <p:cNvPr id="23" name="Rectangle 22"/>
          <p:cNvSpPr/>
          <p:nvPr/>
        </p:nvSpPr>
        <p:spPr>
          <a:xfrm>
            <a:off x="6040782" y="2429577"/>
            <a:ext cx="1027044" cy="175591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DB Connection Pool</a:t>
            </a:r>
            <a:endParaRPr lang="en-US" sz="1400" dirty="0"/>
          </a:p>
        </p:txBody>
      </p:sp>
      <p:sp>
        <p:nvSpPr>
          <p:cNvPr id="24" name="Can 23"/>
          <p:cNvSpPr/>
          <p:nvPr/>
        </p:nvSpPr>
        <p:spPr>
          <a:xfrm>
            <a:off x="7564773" y="2848621"/>
            <a:ext cx="1115391" cy="1483470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Database</a:t>
            </a:r>
            <a:endParaRPr lang="en-US" dirty="0"/>
          </a:p>
        </p:txBody>
      </p:sp>
      <p:grpSp>
        <p:nvGrpSpPr>
          <p:cNvPr id="34" name="Group 33"/>
          <p:cNvGrpSpPr/>
          <p:nvPr/>
        </p:nvGrpSpPr>
        <p:grpSpPr>
          <a:xfrm>
            <a:off x="2992783" y="2286005"/>
            <a:ext cx="1546087" cy="879068"/>
            <a:chOff x="2992783" y="2562080"/>
            <a:chExt cx="1546087" cy="879068"/>
          </a:xfrm>
        </p:grpSpPr>
        <p:grpSp>
          <p:nvGrpSpPr>
            <p:cNvPr id="32" name="Group 31"/>
            <p:cNvGrpSpPr/>
            <p:nvPr/>
          </p:nvGrpSpPr>
          <p:grpSpPr>
            <a:xfrm>
              <a:off x="2992783" y="2893383"/>
              <a:ext cx="1546087" cy="547765"/>
              <a:chOff x="2992783" y="2893383"/>
              <a:chExt cx="1546087" cy="547765"/>
            </a:xfrm>
          </p:grpSpPr>
          <p:sp>
            <p:nvSpPr>
              <p:cNvPr id="25" name="Rectangle 24"/>
              <p:cNvSpPr/>
              <p:nvPr/>
            </p:nvSpPr>
            <p:spPr>
              <a:xfrm>
                <a:off x="2992783" y="2893383"/>
                <a:ext cx="1546087" cy="538929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7" name="Straight Connector 26"/>
              <p:cNvCxnSpPr/>
              <p:nvPr/>
            </p:nvCxnSpPr>
            <p:spPr>
              <a:xfrm>
                <a:off x="3235741" y="2893383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>
              <a:xfrm>
                <a:off x="3487533" y="2902219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>
              <a:xfrm>
                <a:off x="3752577" y="2902219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>
              <a:xfrm>
                <a:off x="4017620" y="2902219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>
              <a:xfrm>
                <a:off x="4271619" y="2902219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3" name="TextBox 32"/>
            <p:cNvSpPr txBox="1"/>
            <p:nvPr/>
          </p:nvSpPr>
          <p:spPr>
            <a:xfrm>
              <a:off x="3092174" y="2562080"/>
              <a:ext cx="144669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Request Queue</a:t>
              </a:r>
              <a:endParaRPr lang="en-US" sz="1400" dirty="0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3010455" y="3151820"/>
            <a:ext cx="1546087" cy="879068"/>
            <a:chOff x="2992783" y="2286005"/>
            <a:chExt cx="1546087" cy="879068"/>
          </a:xfrm>
        </p:grpSpPr>
        <p:grpSp>
          <p:nvGrpSpPr>
            <p:cNvPr id="36" name="Group 35"/>
            <p:cNvGrpSpPr/>
            <p:nvPr/>
          </p:nvGrpSpPr>
          <p:grpSpPr>
            <a:xfrm>
              <a:off x="2992783" y="2617308"/>
              <a:ext cx="1546087" cy="547765"/>
              <a:chOff x="2992783" y="2617308"/>
              <a:chExt cx="1546087" cy="547765"/>
            </a:xfrm>
          </p:grpSpPr>
          <p:sp>
            <p:nvSpPr>
              <p:cNvPr id="38" name="Rectangle 37"/>
              <p:cNvSpPr/>
              <p:nvPr/>
            </p:nvSpPr>
            <p:spPr>
              <a:xfrm>
                <a:off x="2992783" y="2617308"/>
                <a:ext cx="1546087" cy="538929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9" name="Straight Connector 38"/>
              <p:cNvCxnSpPr/>
              <p:nvPr/>
            </p:nvCxnSpPr>
            <p:spPr>
              <a:xfrm>
                <a:off x="3235741" y="2617308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/>
            </p:nvCxnSpPr>
            <p:spPr>
              <a:xfrm>
                <a:off x="3487533" y="2626144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/>
            </p:nvCxnSpPr>
            <p:spPr>
              <a:xfrm>
                <a:off x="3752577" y="2626144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>
              <a:xfrm>
                <a:off x="4017620" y="2626144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>
              <a:xfrm>
                <a:off x="4271619" y="2626144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" name="TextBox 36"/>
            <p:cNvSpPr txBox="1"/>
            <p:nvPr/>
          </p:nvSpPr>
          <p:spPr>
            <a:xfrm>
              <a:off x="3092174" y="2286005"/>
              <a:ext cx="144669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Response Queue</a:t>
              </a:r>
              <a:endParaRPr lang="en-US" sz="1400" dirty="0"/>
            </a:p>
          </p:txBody>
        </p:sp>
      </p:grpSp>
      <p:sp>
        <p:nvSpPr>
          <p:cNvPr id="45" name="Right Arrow 44"/>
          <p:cNvSpPr/>
          <p:nvPr/>
        </p:nvSpPr>
        <p:spPr>
          <a:xfrm>
            <a:off x="3092170" y="2682975"/>
            <a:ext cx="1358351" cy="395959"/>
          </a:xfrm>
          <a:prstGeom prst="rightArrow">
            <a:avLst/>
          </a:prstGeom>
          <a:gradFill>
            <a:gsLst>
              <a:gs pos="0">
                <a:schemeClr val="accent1">
                  <a:tint val="96000"/>
                  <a:satMod val="120000"/>
                  <a:lumMod val="120000"/>
                  <a:alpha val="22000"/>
                </a:schemeClr>
              </a:gs>
              <a:gs pos="100000">
                <a:schemeClr val="accent1">
                  <a:shade val="89000"/>
                  <a:lumMod val="90000"/>
                  <a:alpha val="13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Arrow 45"/>
          <p:cNvSpPr/>
          <p:nvPr/>
        </p:nvSpPr>
        <p:spPr>
          <a:xfrm rot="10800000">
            <a:off x="3092172" y="3549393"/>
            <a:ext cx="1358349" cy="395959"/>
          </a:xfrm>
          <a:prstGeom prst="rightArrow">
            <a:avLst/>
          </a:prstGeom>
          <a:gradFill>
            <a:gsLst>
              <a:gs pos="0">
                <a:schemeClr val="accent1">
                  <a:tint val="96000"/>
                  <a:satMod val="120000"/>
                  <a:lumMod val="120000"/>
                  <a:alpha val="22000"/>
                </a:schemeClr>
              </a:gs>
              <a:gs pos="100000">
                <a:schemeClr val="accent1">
                  <a:shade val="89000"/>
                  <a:lumMod val="90000"/>
                  <a:alpha val="13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/>
          <p:cNvSpPr/>
          <p:nvPr/>
        </p:nvSpPr>
        <p:spPr>
          <a:xfrm>
            <a:off x="4771629" y="2418538"/>
            <a:ext cx="1027044" cy="175591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Worker Pool</a:t>
            </a:r>
            <a:endParaRPr lang="en-US" sz="1400" dirty="0"/>
          </a:p>
        </p:txBody>
      </p:sp>
      <p:sp>
        <p:nvSpPr>
          <p:cNvPr id="8" name="Up-Down Arrow 7"/>
          <p:cNvSpPr/>
          <p:nvPr/>
        </p:nvSpPr>
        <p:spPr>
          <a:xfrm>
            <a:off x="2288208" y="4276876"/>
            <a:ext cx="362227" cy="615386"/>
          </a:xfrm>
          <a:prstGeom prst="up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1728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01F8A-7647-344E-BC71-1B713E5427C0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11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–</a:t>
            </a:r>
            <a:r>
              <a:rPr lang="en-US" dirty="0" smtClean="0"/>
              <a:t> Middleware</a:t>
            </a:r>
            <a:endParaRPr lang="en-US" dirty="0"/>
          </a:p>
        </p:txBody>
      </p:sp>
      <p:grpSp>
        <p:nvGrpSpPr>
          <p:cNvPr id="47" name="Group 46"/>
          <p:cNvGrpSpPr/>
          <p:nvPr/>
        </p:nvGrpSpPr>
        <p:grpSpPr>
          <a:xfrm>
            <a:off x="459425" y="2131391"/>
            <a:ext cx="8220739" cy="3136348"/>
            <a:chOff x="459425" y="2131391"/>
            <a:chExt cx="8220739" cy="3136348"/>
          </a:xfrm>
        </p:grpSpPr>
        <p:sp>
          <p:nvSpPr>
            <p:cNvPr id="16" name="Rectangle 15"/>
            <p:cNvSpPr/>
            <p:nvPr/>
          </p:nvSpPr>
          <p:spPr>
            <a:xfrm>
              <a:off x="1921565" y="2131391"/>
              <a:ext cx="5256696" cy="3136348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r>
                <a:rPr lang="en-US" dirty="0" smtClean="0"/>
                <a:t>Middleware</a:t>
              </a:r>
              <a:endParaRPr lang="en-US" dirty="0"/>
            </a:p>
          </p:txBody>
        </p:sp>
        <p:grpSp>
          <p:nvGrpSpPr>
            <p:cNvPr id="11" name="Group 10"/>
            <p:cNvGrpSpPr/>
            <p:nvPr/>
          </p:nvGrpSpPr>
          <p:grpSpPr>
            <a:xfrm>
              <a:off x="459425" y="2975112"/>
              <a:ext cx="1115391" cy="1104348"/>
              <a:chOff x="1380446" y="2142435"/>
              <a:chExt cx="1115391" cy="1104348"/>
            </a:xfrm>
          </p:grpSpPr>
          <p:sp>
            <p:nvSpPr>
              <p:cNvPr id="13" name="Rounded Rectangle 12"/>
              <p:cNvSpPr/>
              <p:nvPr/>
            </p:nvSpPr>
            <p:spPr>
              <a:xfrm>
                <a:off x="1380446" y="2142435"/>
                <a:ext cx="921021" cy="921021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/>
                  <a:t>Client</a:t>
                </a:r>
                <a:endParaRPr lang="en-US" sz="1600" dirty="0"/>
              </a:p>
            </p:txBody>
          </p:sp>
          <p:sp>
            <p:nvSpPr>
              <p:cNvPr id="14" name="Rounded Rectangle 13"/>
              <p:cNvSpPr/>
              <p:nvPr/>
            </p:nvSpPr>
            <p:spPr>
              <a:xfrm>
                <a:off x="1477631" y="2228577"/>
                <a:ext cx="921021" cy="921021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/>
                  <a:t>Client</a:t>
                </a:r>
                <a:endParaRPr lang="en-US" sz="1600" dirty="0"/>
              </a:p>
            </p:txBody>
          </p:sp>
          <p:sp>
            <p:nvSpPr>
              <p:cNvPr id="15" name="Rounded Rectangle 14"/>
              <p:cNvSpPr/>
              <p:nvPr/>
            </p:nvSpPr>
            <p:spPr>
              <a:xfrm>
                <a:off x="1574816" y="2325762"/>
                <a:ext cx="921021" cy="921021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/>
                  <a:t>Client</a:t>
                </a:r>
                <a:endParaRPr lang="en-US" sz="1600" dirty="0"/>
              </a:p>
            </p:txBody>
          </p:sp>
        </p:grpSp>
        <p:sp>
          <p:nvSpPr>
            <p:cNvPr id="17" name="Rectangle 16"/>
            <p:cNvSpPr/>
            <p:nvPr/>
          </p:nvSpPr>
          <p:spPr>
            <a:xfrm>
              <a:off x="2065130" y="2606261"/>
              <a:ext cx="828261" cy="1855304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NIO</a:t>
              </a:r>
              <a:endParaRPr lang="en-US" sz="1400" dirty="0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2065130" y="4538870"/>
              <a:ext cx="828261" cy="640522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Buffer Pool</a:t>
              </a:r>
              <a:endParaRPr lang="en-US" sz="1400" dirty="0"/>
            </a:p>
          </p:txBody>
        </p:sp>
        <p:grpSp>
          <p:nvGrpSpPr>
            <p:cNvPr id="19" name="Group 18"/>
            <p:cNvGrpSpPr/>
            <p:nvPr/>
          </p:nvGrpSpPr>
          <p:grpSpPr>
            <a:xfrm>
              <a:off x="4731032" y="3061254"/>
              <a:ext cx="1115391" cy="1104348"/>
              <a:chOff x="1634435" y="2142435"/>
              <a:chExt cx="1115391" cy="1104348"/>
            </a:xfrm>
          </p:grpSpPr>
          <p:sp>
            <p:nvSpPr>
              <p:cNvPr id="20" name="Rounded Rectangle 19"/>
              <p:cNvSpPr/>
              <p:nvPr/>
            </p:nvSpPr>
            <p:spPr>
              <a:xfrm>
                <a:off x="1634435" y="2142435"/>
                <a:ext cx="921021" cy="921021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/>
                  <a:t>Client</a:t>
                </a:r>
                <a:endParaRPr lang="en-US" sz="1400" dirty="0"/>
              </a:p>
            </p:txBody>
          </p:sp>
          <p:sp>
            <p:nvSpPr>
              <p:cNvPr id="21" name="Rounded Rectangle 20"/>
              <p:cNvSpPr/>
              <p:nvPr/>
            </p:nvSpPr>
            <p:spPr>
              <a:xfrm>
                <a:off x="1731620" y="2228577"/>
                <a:ext cx="921021" cy="921021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/>
                  <a:t>Client</a:t>
                </a:r>
                <a:endParaRPr lang="en-US" sz="1400" dirty="0"/>
              </a:p>
            </p:txBody>
          </p:sp>
          <p:sp>
            <p:nvSpPr>
              <p:cNvPr id="22" name="Rounded Rectangle 21"/>
              <p:cNvSpPr/>
              <p:nvPr/>
            </p:nvSpPr>
            <p:spPr>
              <a:xfrm>
                <a:off x="1828805" y="2325762"/>
                <a:ext cx="921021" cy="921021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/>
                  <a:t>Worker</a:t>
                </a:r>
                <a:endParaRPr lang="en-US" sz="1400" dirty="0"/>
              </a:p>
            </p:txBody>
          </p:sp>
        </p:grpSp>
        <p:sp>
          <p:nvSpPr>
            <p:cNvPr id="23" name="Rectangle 22"/>
            <p:cNvSpPr/>
            <p:nvPr/>
          </p:nvSpPr>
          <p:spPr>
            <a:xfrm>
              <a:off x="6040782" y="2705652"/>
              <a:ext cx="1027044" cy="1755913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DB Connection Pool</a:t>
              </a:r>
              <a:endParaRPr lang="en-US" sz="1400" dirty="0"/>
            </a:p>
          </p:txBody>
        </p:sp>
        <p:sp>
          <p:nvSpPr>
            <p:cNvPr id="24" name="Can 23"/>
            <p:cNvSpPr/>
            <p:nvPr/>
          </p:nvSpPr>
          <p:spPr>
            <a:xfrm>
              <a:off x="7564773" y="2848621"/>
              <a:ext cx="1115391" cy="1483470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Database</a:t>
              </a:r>
              <a:endParaRPr lang="en-US" dirty="0"/>
            </a:p>
          </p:txBody>
        </p:sp>
        <p:grpSp>
          <p:nvGrpSpPr>
            <p:cNvPr id="34" name="Group 33"/>
            <p:cNvGrpSpPr/>
            <p:nvPr/>
          </p:nvGrpSpPr>
          <p:grpSpPr>
            <a:xfrm>
              <a:off x="2992783" y="2440607"/>
              <a:ext cx="1546087" cy="879068"/>
              <a:chOff x="2992783" y="2440607"/>
              <a:chExt cx="1546087" cy="879068"/>
            </a:xfrm>
          </p:grpSpPr>
          <p:grpSp>
            <p:nvGrpSpPr>
              <p:cNvPr id="32" name="Group 31"/>
              <p:cNvGrpSpPr/>
              <p:nvPr/>
            </p:nvGrpSpPr>
            <p:grpSpPr>
              <a:xfrm>
                <a:off x="2992783" y="2771910"/>
                <a:ext cx="1546087" cy="547765"/>
                <a:chOff x="2992783" y="2771910"/>
                <a:chExt cx="1546087" cy="547765"/>
              </a:xfrm>
            </p:grpSpPr>
            <p:sp>
              <p:nvSpPr>
                <p:cNvPr id="25" name="Rectangle 24"/>
                <p:cNvSpPr/>
                <p:nvPr/>
              </p:nvSpPr>
              <p:spPr>
                <a:xfrm>
                  <a:off x="2992783" y="2771910"/>
                  <a:ext cx="1546087" cy="538929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27" name="Straight Connector 26"/>
                <p:cNvCxnSpPr/>
                <p:nvPr/>
              </p:nvCxnSpPr>
              <p:spPr>
                <a:xfrm>
                  <a:off x="3235741" y="2771910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/>
                <p:cNvCxnSpPr/>
                <p:nvPr/>
              </p:nvCxnSpPr>
              <p:spPr>
                <a:xfrm>
                  <a:off x="3487533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Connector 28"/>
                <p:cNvCxnSpPr/>
                <p:nvPr/>
              </p:nvCxnSpPr>
              <p:spPr>
                <a:xfrm>
                  <a:off x="3752577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Straight Connector 29"/>
                <p:cNvCxnSpPr/>
                <p:nvPr/>
              </p:nvCxnSpPr>
              <p:spPr>
                <a:xfrm>
                  <a:off x="4017620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Connector 30"/>
                <p:cNvCxnSpPr/>
                <p:nvPr/>
              </p:nvCxnSpPr>
              <p:spPr>
                <a:xfrm>
                  <a:off x="4271619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3" name="TextBox 32"/>
              <p:cNvSpPr txBox="1"/>
              <p:nvPr/>
            </p:nvSpPr>
            <p:spPr>
              <a:xfrm>
                <a:off x="3092174" y="2440607"/>
                <a:ext cx="144669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smtClean="0"/>
                  <a:t>Request Queue</a:t>
                </a:r>
                <a:endParaRPr lang="en-US" sz="1400" dirty="0"/>
              </a:p>
            </p:txBody>
          </p:sp>
        </p:grpSp>
        <p:grpSp>
          <p:nvGrpSpPr>
            <p:cNvPr id="35" name="Group 34"/>
            <p:cNvGrpSpPr/>
            <p:nvPr/>
          </p:nvGrpSpPr>
          <p:grpSpPr>
            <a:xfrm>
              <a:off x="3010455" y="3582497"/>
              <a:ext cx="1546087" cy="879068"/>
              <a:chOff x="2992783" y="2440607"/>
              <a:chExt cx="1546087" cy="879068"/>
            </a:xfrm>
          </p:grpSpPr>
          <p:grpSp>
            <p:nvGrpSpPr>
              <p:cNvPr id="36" name="Group 35"/>
              <p:cNvGrpSpPr/>
              <p:nvPr/>
            </p:nvGrpSpPr>
            <p:grpSpPr>
              <a:xfrm>
                <a:off x="2992783" y="2771910"/>
                <a:ext cx="1546087" cy="547765"/>
                <a:chOff x="2992783" y="2771910"/>
                <a:chExt cx="1546087" cy="547765"/>
              </a:xfrm>
            </p:grpSpPr>
            <p:sp>
              <p:nvSpPr>
                <p:cNvPr id="38" name="Rectangle 37"/>
                <p:cNvSpPr/>
                <p:nvPr/>
              </p:nvSpPr>
              <p:spPr>
                <a:xfrm>
                  <a:off x="2992783" y="2771910"/>
                  <a:ext cx="1546087" cy="538929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39" name="Straight Connector 38"/>
                <p:cNvCxnSpPr/>
                <p:nvPr/>
              </p:nvCxnSpPr>
              <p:spPr>
                <a:xfrm>
                  <a:off x="3235741" y="2771910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>
                <a:xfrm>
                  <a:off x="3487533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>
                <a:xfrm>
                  <a:off x="3752577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>
                <a:xfrm>
                  <a:off x="4017620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>
                <a:xfrm>
                  <a:off x="4271619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7" name="TextBox 36"/>
              <p:cNvSpPr txBox="1"/>
              <p:nvPr/>
            </p:nvSpPr>
            <p:spPr>
              <a:xfrm>
                <a:off x="3092174" y="2440607"/>
                <a:ext cx="144669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smtClean="0"/>
                  <a:t>Response Queue</a:t>
                </a:r>
                <a:endParaRPr lang="en-US" sz="1400" dirty="0"/>
              </a:p>
            </p:txBody>
          </p:sp>
        </p:grpSp>
        <p:sp>
          <p:nvSpPr>
            <p:cNvPr id="45" name="Right Arrow 44"/>
            <p:cNvSpPr/>
            <p:nvPr/>
          </p:nvSpPr>
          <p:spPr>
            <a:xfrm>
              <a:off x="3092170" y="2837577"/>
              <a:ext cx="1358351" cy="395959"/>
            </a:xfrm>
            <a:prstGeom prst="rightArrow">
              <a:avLst/>
            </a:prstGeom>
            <a:gradFill>
              <a:gsLst>
                <a:gs pos="0">
                  <a:schemeClr val="accent1">
                    <a:tint val="96000"/>
                    <a:satMod val="120000"/>
                    <a:lumMod val="120000"/>
                    <a:alpha val="22000"/>
                  </a:schemeClr>
                </a:gs>
                <a:gs pos="100000">
                  <a:schemeClr val="accent1">
                    <a:shade val="89000"/>
                    <a:lumMod val="90000"/>
                    <a:alpha val="13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ight Arrow 45"/>
            <p:cNvSpPr/>
            <p:nvPr/>
          </p:nvSpPr>
          <p:spPr>
            <a:xfrm rot="10800000">
              <a:off x="3092172" y="3980070"/>
              <a:ext cx="1358349" cy="395959"/>
            </a:xfrm>
            <a:prstGeom prst="rightArrow">
              <a:avLst/>
            </a:prstGeom>
            <a:gradFill>
              <a:gsLst>
                <a:gs pos="0">
                  <a:schemeClr val="accent1">
                    <a:tint val="96000"/>
                    <a:satMod val="120000"/>
                    <a:lumMod val="120000"/>
                    <a:alpha val="22000"/>
                  </a:schemeClr>
                </a:gs>
                <a:gs pos="100000">
                  <a:schemeClr val="accent1">
                    <a:shade val="89000"/>
                    <a:lumMod val="90000"/>
                    <a:alpha val="13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4244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EF410-F04B-1A48-B844-F1EDEDD75244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12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</a:t>
            </a:r>
            <a:r>
              <a:rPr lang="en-US" dirty="0"/>
              <a:t>–</a:t>
            </a:r>
            <a:r>
              <a:rPr lang="en-US" dirty="0" smtClean="0"/>
              <a:t> Database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749" y="1444070"/>
            <a:ext cx="7222503" cy="4552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5519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Indices</a:t>
            </a:r>
          </a:p>
          <a:p>
            <a:pPr lvl="1"/>
            <a:r>
              <a:rPr lang="en-US" dirty="0"/>
              <a:t>Queue: </a:t>
            </a:r>
            <a:r>
              <a:rPr lang="en-US" dirty="0" err="1" smtClean="0"/>
              <a:t>client_id</a:t>
            </a:r>
            <a:endParaRPr lang="en-US" dirty="0" smtClean="0"/>
          </a:p>
          <a:p>
            <a:pPr lvl="1"/>
            <a:r>
              <a:rPr lang="en-US" dirty="0"/>
              <a:t>Client: </a:t>
            </a:r>
            <a:r>
              <a:rPr lang="en-US" dirty="0" smtClean="0"/>
              <a:t>name</a:t>
            </a:r>
          </a:p>
          <a:p>
            <a:pPr lvl="1"/>
            <a:r>
              <a:rPr lang="en-US" dirty="0"/>
              <a:t>Message: </a:t>
            </a:r>
            <a:r>
              <a:rPr lang="en-US" dirty="0" err="1" smtClean="0"/>
              <a:t>queue_id</a:t>
            </a:r>
            <a:r>
              <a:rPr lang="en-US" dirty="0"/>
              <a:t>, </a:t>
            </a:r>
            <a:r>
              <a:rPr lang="en-US" dirty="0" err="1" smtClean="0"/>
              <a:t>prio</a:t>
            </a:r>
            <a:r>
              <a:rPr lang="en-US" dirty="0"/>
              <a:t>, </a:t>
            </a:r>
            <a:r>
              <a:rPr lang="en-US" dirty="0" err="1" smtClean="0"/>
              <a:t>sent_at</a:t>
            </a:r>
            <a:r>
              <a:rPr lang="en-US" dirty="0"/>
              <a:t>, </a:t>
            </a:r>
            <a:r>
              <a:rPr lang="en-US" dirty="0" err="1" smtClean="0"/>
              <a:t>client_sender_id</a:t>
            </a:r>
            <a:r>
              <a:rPr lang="en-US" dirty="0"/>
              <a:t>, context</a:t>
            </a:r>
            <a:endParaRPr lang="en-US" dirty="0" smtClean="0"/>
          </a:p>
          <a:p>
            <a:r>
              <a:rPr lang="en-US" dirty="0" smtClean="0"/>
              <a:t>Important stored procedures</a:t>
            </a:r>
          </a:p>
          <a:p>
            <a:pPr lvl="1"/>
            <a:r>
              <a:rPr lang="en-US" dirty="0" err="1" smtClean="0"/>
              <a:t>peekMessage</a:t>
            </a:r>
            <a:endParaRPr lang="en-US" dirty="0" smtClean="0"/>
          </a:p>
          <a:p>
            <a:pPr lvl="1"/>
            <a:r>
              <a:rPr lang="en-US" dirty="0" err="1" smtClean="0"/>
              <a:t>dequeueMessage</a:t>
            </a:r>
            <a:endParaRPr lang="en-US" dirty="0"/>
          </a:p>
          <a:p>
            <a:pPr lvl="2"/>
            <a:r>
              <a:rPr lang="en-US" dirty="0" smtClean="0"/>
              <a:t>Locks a specific record for </a:t>
            </a:r>
            <a:r>
              <a:rPr lang="en-US" dirty="0" err="1" smtClean="0"/>
              <a:t>dequeuing</a:t>
            </a:r>
            <a:endParaRPr lang="en-US" dirty="0" smtClean="0"/>
          </a:p>
          <a:p>
            <a:r>
              <a:rPr lang="en-US" dirty="0" smtClean="0"/>
              <a:t>Prepared statements &amp; auto commit</a:t>
            </a:r>
          </a:p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FB5A3-CE31-DD4B-B760-F3FE9D4C3106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13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</a:t>
            </a:r>
            <a:r>
              <a:rPr lang="en-US" dirty="0"/>
              <a:t>–</a:t>
            </a:r>
            <a:r>
              <a:rPr lang="en-US" dirty="0" smtClean="0"/>
              <a:t> Database Interface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64790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72067" y="1294732"/>
            <a:ext cx="7814733" cy="4831431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 err="1"/>
              <a:t>ClientDto</a:t>
            </a:r>
            <a:r>
              <a:rPr lang="en-US" dirty="0"/>
              <a:t> register(</a:t>
            </a:r>
            <a:r>
              <a:rPr lang="en-US" dirty="0" smtClean="0"/>
              <a:t>)</a:t>
            </a:r>
          </a:p>
          <a:p>
            <a:pPr marL="0" indent="0">
              <a:buNone/>
            </a:pPr>
            <a:r>
              <a:rPr lang="en-US" dirty="0" err="1" smtClean="0"/>
              <a:t>ClientDto</a:t>
            </a:r>
            <a:r>
              <a:rPr lang="en-US" dirty="0" smtClean="0"/>
              <a:t> </a:t>
            </a:r>
            <a:r>
              <a:rPr lang="en-US" dirty="0" err="1"/>
              <a:t>lookupClient</a:t>
            </a:r>
            <a:r>
              <a:rPr lang="en-US" dirty="0"/>
              <a:t>(String </a:t>
            </a:r>
            <a:r>
              <a:rPr lang="en-US" dirty="0" err="1"/>
              <a:t>clientName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err="1" smtClean="0"/>
              <a:t>QueueDto</a:t>
            </a:r>
            <a:r>
              <a:rPr lang="en-US" dirty="0" smtClean="0"/>
              <a:t> </a:t>
            </a:r>
            <a:r>
              <a:rPr lang="en-US" dirty="0" err="1"/>
              <a:t>lookupClientQueue</a:t>
            </a:r>
            <a:r>
              <a:rPr lang="en-US" dirty="0"/>
              <a:t>(long </a:t>
            </a:r>
            <a:r>
              <a:rPr lang="en-US" dirty="0" err="1"/>
              <a:t>clientId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 err="1"/>
              <a:t>QueueDto</a:t>
            </a:r>
            <a:r>
              <a:rPr lang="en-US" dirty="0"/>
              <a:t> </a:t>
            </a:r>
            <a:r>
              <a:rPr lang="en-US" dirty="0" err="1"/>
              <a:t>createQueue</a:t>
            </a:r>
            <a:r>
              <a:rPr lang="en-US" dirty="0"/>
              <a:t>(String </a:t>
            </a:r>
            <a:r>
              <a:rPr lang="en-US" dirty="0" err="1"/>
              <a:t>queueName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 err="1"/>
              <a:t>QueueDto</a:t>
            </a:r>
            <a:r>
              <a:rPr lang="en-US" dirty="0"/>
              <a:t> </a:t>
            </a:r>
            <a:r>
              <a:rPr lang="en-US" dirty="0" err="1"/>
              <a:t>lookupClientQueue</a:t>
            </a:r>
            <a:r>
              <a:rPr lang="en-US" dirty="0"/>
              <a:t>(String </a:t>
            </a:r>
            <a:r>
              <a:rPr lang="en-US" dirty="0" err="1"/>
              <a:t>queueName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 smtClean="0"/>
              <a:t>void </a:t>
            </a:r>
            <a:r>
              <a:rPr lang="en-US" dirty="0" err="1"/>
              <a:t>deleteQueue</a:t>
            </a:r>
            <a:r>
              <a:rPr lang="en-US" dirty="0"/>
              <a:t>(long id)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void </a:t>
            </a:r>
            <a:r>
              <a:rPr lang="en-US" dirty="0" err="1"/>
              <a:t>sendMessage</a:t>
            </a:r>
            <a:r>
              <a:rPr lang="en-US" dirty="0"/>
              <a:t>(long </a:t>
            </a:r>
            <a:r>
              <a:rPr lang="en-US" dirty="0" err="1"/>
              <a:t>queueId</a:t>
            </a:r>
            <a:r>
              <a:rPr lang="en-US" dirty="0"/>
              <a:t>, byte[] content,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prio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void </a:t>
            </a:r>
            <a:r>
              <a:rPr lang="en-US" dirty="0" err="1"/>
              <a:t>sendMessage</a:t>
            </a:r>
            <a:r>
              <a:rPr lang="en-US" dirty="0"/>
              <a:t>(long[] </a:t>
            </a:r>
            <a:r>
              <a:rPr lang="en-US" dirty="0" err="1"/>
              <a:t>queueIds</a:t>
            </a:r>
            <a:r>
              <a:rPr lang="en-US" dirty="0"/>
              <a:t>, byte[] content,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prio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void </a:t>
            </a:r>
            <a:r>
              <a:rPr lang="en-US" dirty="0" err="1"/>
              <a:t>sendMessageToClient</a:t>
            </a:r>
            <a:r>
              <a:rPr lang="en-US" dirty="0"/>
              <a:t>(long </a:t>
            </a:r>
            <a:r>
              <a:rPr lang="en-US" dirty="0" err="1"/>
              <a:t>clientId</a:t>
            </a:r>
            <a:r>
              <a:rPr lang="en-US" dirty="0"/>
              <a:t>, byte[] content,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prio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long </a:t>
            </a:r>
            <a:r>
              <a:rPr lang="en-US" dirty="0" err="1"/>
              <a:t>sendRequestToClient</a:t>
            </a:r>
            <a:r>
              <a:rPr lang="en-US" dirty="0"/>
              <a:t>(long client, byte[] content,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prio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long </a:t>
            </a:r>
            <a:r>
              <a:rPr lang="en-US" dirty="0" err="1"/>
              <a:t>sendResponseToClient</a:t>
            </a:r>
            <a:r>
              <a:rPr lang="en-US" dirty="0"/>
              <a:t>(long </a:t>
            </a:r>
            <a:r>
              <a:rPr lang="en-US" dirty="0" err="1"/>
              <a:t>clientId</a:t>
            </a:r>
            <a:r>
              <a:rPr lang="en-US" dirty="0"/>
              <a:t>, long context, byte[] content,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prio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queuesWithPendingMessages</a:t>
            </a:r>
            <a:r>
              <a:rPr lang="en-US" dirty="0"/>
              <a:t>(List&lt;</a:t>
            </a:r>
            <a:r>
              <a:rPr lang="en-US" dirty="0" err="1"/>
              <a:t>QueueDto</a:t>
            </a:r>
            <a:r>
              <a:rPr lang="en-US" dirty="0"/>
              <a:t>&gt; queues,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maxNumQueues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 err="1"/>
              <a:t>MessageDto</a:t>
            </a:r>
            <a:r>
              <a:rPr lang="en-US" dirty="0"/>
              <a:t> </a:t>
            </a:r>
            <a:r>
              <a:rPr lang="en-US" dirty="0" err="1"/>
              <a:t>peekMessage</a:t>
            </a:r>
            <a:r>
              <a:rPr lang="en-US" dirty="0"/>
              <a:t>(</a:t>
            </a:r>
            <a:r>
              <a:rPr lang="en-US" dirty="0" err="1"/>
              <a:t>MessageQueryInfoDto</a:t>
            </a:r>
            <a:r>
              <a:rPr lang="en-US" dirty="0"/>
              <a:t> </a:t>
            </a:r>
            <a:r>
              <a:rPr lang="en-US" dirty="0" err="1"/>
              <a:t>messageQueryInfo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 err="1"/>
              <a:t>MessageDto</a:t>
            </a:r>
            <a:r>
              <a:rPr lang="en-US" dirty="0"/>
              <a:t> </a:t>
            </a:r>
            <a:r>
              <a:rPr lang="en-US" dirty="0" err="1"/>
              <a:t>dequeueMessage</a:t>
            </a:r>
            <a:r>
              <a:rPr lang="en-US" dirty="0"/>
              <a:t>(</a:t>
            </a:r>
            <a:r>
              <a:rPr lang="en-US" dirty="0" err="1"/>
              <a:t>MessageQueryInfoDto</a:t>
            </a:r>
            <a:r>
              <a:rPr lang="en-US" dirty="0"/>
              <a:t> </a:t>
            </a:r>
            <a:r>
              <a:rPr lang="en-US" dirty="0" err="1"/>
              <a:t>messageQueryInfo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FB5A3-CE31-DD4B-B760-F3FE9D4C3106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14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– Client Interface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9727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A023118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6654" r="-36654"/>
          <a:stretch>
            <a:fillRect/>
          </a:stretch>
        </p:blipFill>
        <p:spPr/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D06A0-C6F4-A74A-9742-57B7FE2716B7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15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49312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Stability</a:t>
            </a:r>
          </a:p>
          <a:p>
            <a:pPr lvl="1"/>
            <a:r>
              <a:rPr lang="en-US" dirty="0" smtClean="0"/>
              <a:t>2h Trace</a:t>
            </a:r>
          </a:p>
          <a:p>
            <a:r>
              <a:rPr lang="en-US" dirty="0" smtClean="0"/>
              <a:t>Best configuration</a:t>
            </a:r>
          </a:p>
          <a:p>
            <a:pPr lvl="1"/>
            <a:r>
              <a:rPr lang="en-US" dirty="0" smtClean="0"/>
              <a:t>Throughput vs. response </a:t>
            </a:r>
            <a:r>
              <a:rPr lang="en-US" dirty="0"/>
              <a:t>t</a:t>
            </a:r>
            <a:r>
              <a:rPr lang="en-US" dirty="0" smtClean="0"/>
              <a:t>ime</a:t>
            </a:r>
          </a:p>
          <a:p>
            <a:pPr lvl="1"/>
            <a:r>
              <a:rPr lang="en-US" dirty="0" smtClean="0"/>
              <a:t>2</a:t>
            </a:r>
            <a:r>
              <a:rPr lang="en-US" baseline="30000" dirty="0" smtClean="0"/>
              <a:t>k</a:t>
            </a:r>
            <a:r>
              <a:rPr lang="en-US" dirty="0" smtClean="0"/>
              <a:t> Test</a:t>
            </a:r>
          </a:p>
          <a:p>
            <a:r>
              <a:rPr lang="en-US" dirty="0"/>
              <a:t>Bottlenecks, optimization Points</a:t>
            </a:r>
          </a:p>
          <a:p>
            <a:pPr lvl="1"/>
            <a:r>
              <a:rPr lang="en-US" dirty="0"/>
              <a:t>Which component spends how much time</a:t>
            </a:r>
          </a:p>
          <a:p>
            <a:r>
              <a:rPr lang="en-US" dirty="0" smtClean="0"/>
              <a:t>System limit</a:t>
            </a:r>
          </a:p>
          <a:p>
            <a:pPr lvl="1"/>
            <a:r>
              <a:rPr lang="en-US" dirty="0"/>
              <a:t>L</a:t>
            </a:r>
            <a:r>
              <a:rPr lang="en-US" dirty="0" smtClean="0"/>
              <a:t>oad tests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500E8-960B-434E-9710-0EFC96982CF8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16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Summary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67021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3ECEC-D3DE-EE41-9AA6-A99EE53834FE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17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Setup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71538" y="1449137"/>
            <a:ext cx="7422114" cy="2743215"/>
            <a:chOff x="871538" y="1733826"/>
            <a:chExt cx="7408862" cy="4052956"/>
          </a:xfrm>
        </p:grpSpPr>
        <p:sp>
          <p:nvSpPr>
            <p:cNvPr id="9" name="Rectangle 8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31" name="Group 30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33" name="Group 32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35" name="Rounded Rectangle 34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6" name="Rounded Rectangle 35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7" name="Rounded Rectangle 36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34" name="Rounded Rectangle 33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32" name="Straight Connector 31"/>
              <p:cNvCxnSpPr>
                <a:stCxn id="37" idx="3"/>
                <a:endCxn id="34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Group 10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24" name="Group 23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26" name="Group 25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8" name="Rounded Rectangle 27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9" name="Rounded Rectangle 28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0" name="Rounded Rectangle 29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7" name="Rounded Rectangle 26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25" name="Straight Connector 24"/>
              <p:cNvCxnSpPr>
                <a:stCxn id="30" idx="3"/>
                <a:endCxn id="27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Group 11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17" name="Group 16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9" name="Group 18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1" name="Rounded Rectangle 20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2" name="Rounded Rectangle 21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3" name="Rounded Rectangle 22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0" name="Rounded Rectangle 19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18" name="Straight Connector 17"/>
              <p:cNvCxnSpPr>
                <a:stCxn id="23" idx="3"/>
                <a:endCxn id="20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" name="Can 12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Database</a:t>
              </a:r>
              <a:endParaRPr lang="en-US" dirty="0"/>
            </a:p>
          </p:txBody>
        </p:sp>
        <p:cxnSp>
          <p:nvCxnSpPr>
            <p:cNvPr id="14" name="Straight Connector 13"/>
            <p:cNvCxnSpPr>
              <a:stCxn id="34" idx="3"/>
              <a:endCxn id="13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>
              <a:stCxn id="27" idx="3"/>
              <a:endCxn id="13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>
              <a:stCxn id="20" idx="3"/>
              <a:endCxn id="13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Folded Corner 39"/>
          <p:cNvSpPr/>
          <p:nvPr/>
        </p:nvSpPr>
        <p:spPr>
          <a:xfrm>
            <a:off x="2558468" y="4780938"/>
            <a:ext cx="795131" cy="1093305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Config</a:t>
            </a:r>
            <a:endParaRPr lang="en-US" dirty="0"/>
          </a:p>
        </p:txBody>
      </p:sp>
      <p:cxnSp>
        <p:nvCxnSpPr>
          <p:cNvPr id="42" name="Straight Arrow Connector 41"/>
          <p:cNvCxnSpPr>
            <a:stCxn id="40" idx="0"/>
            <a:endCxn id="23" idx="2"/>
          </p:cNvCxnSpPr>
          <p:nvPr/>
        </p:nvCxnSpPr>
        <p:spPr>
          <a:xfrm flipH="1" flipV="1">
            <a:off x="2291852" y="4018946"/>
            <a:ext cx="664182" cy="761992"/>
          </a:xfrm>
          <a:prstGeom prst="straightConnector1">
            <a:avLst/>
          </a:prstGeom>
          <a:ln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40" idx="0"/>
            <a:endCxn id="20" idx="2"/>
          </p:cNvCxnSpPr>
          <p:nvPr/>
        </p:nvCxnSpPr>
        <p:spPr>
          <a:xfrm flipV="1">
            <a:off x="2956034" y="4020436"/>
            <a:ext cx="1743204" cy="760502"/>
          </a:xfrm>
          <a:prstGeom prst="straightConnector1">
            <a:avLst/>
          </a:prstGeom>
          <a:ln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40" idx="0"/>
            <a:endCxn id="13" idx="3"/>
          </p:cNvCxnSpPr>
          <p:nvPr/>
        </p:nvCxnSpPr>
        <p:spPr>
          <a:xfrm flipV="1">
            <a:off x="2956034" y="3574006"/>
            <a:ext cx="4084155" cy="1206932"/>
          </a:xfrm>
          <a:prstGeom prst="straightConnector1">
            <a:avLst/>
          </a:prstGeom>
          <a:ln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3703639" y="4426065"/>
            <a:ext cx="75513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?</a:t>
            </a:r>
            <a:endParaRPr lang="en-US" sz="9600" b="1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378078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3ECEC-D3DE-EE41-9AA6-A99EE53834FE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18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Setup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71538" y="1449137"/>
            <a:ext cx="7422114" cy="2743215"/>
            <a:chOff x="871538" y="1733826"/>
            <a:chExt cx="7408862" cy="4052956"/>
          </a:xfrm>
        </p:grpSpPr>
        <p:sp>
          <p:nvSpPr>
            <p:cNvPr id="9" name="Rectangle 8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31" name="Group 30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33" name="Group 32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35" name="Rounded Rectangle 34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6" name="Rounded Rectangle 35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7" name="Rounded Rectangle 36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34" name="Rounded Rectangle 33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32" name="Straight Connector 31"/>
              <p:cNvCxnSpPr>
                <a:stCxn id="37" idx="3"/>
                <a:endCxn id="34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Group 10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24" name="Group 23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26" name="Group 25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8" name="Rounded Rectangle 27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9" name="Rounded Rectangle 28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0" name="Rounded Rectangle 29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7" name="Rounded Rectangle 26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25" name="Straight Connector 24"/>
              <p:cNvCxnSpPr>
                <a:stCxn id="30" idx="3"/>
                <a:endCxn id="27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Group 11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17" name="Group 16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9" name="Group 18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1" name="Rounded Rectangle 20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2" name="Rounded Rectangle 21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3" name="Rounded Rectangle 22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0" name="Rounded Rectangle 19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18" name="Straight Connector 17"/>
              <p:cNvCxnSpPr>
                <a:stCxn id="23" idx="3"/>
                <a:endCxn id="20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" name="Can 12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Database</a:t>
              </a:r>
              <a:endParaRPr lang="en-US" dirty="0"/>
            </a:p>
          </p:txBody>
        </p:sp>
        <p:cxnSp>
          <p:nvCxnSpPr>
            <p:cNvPr id="14" name="Straight Connector 13"/>
            <p:cNvCxnSpPr>
              <a:stCxn id="34" idx="3"/>
              <a:endCxn id="13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>
              <a:stCxn id="27" idx="3"/>
              <a:endCxn id="13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>
              <a:stCxn id="20" idx="3"/>
              <a:endCxn id="13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Folded Corner 39"/>
          <p:cNvSpPr/>
          <p:nvPr/>
        </p:nvSpPr>
        <p:spPr>
          <a:xfrm>
            <a:off x="2558468" y="4780938"/>
            <a:ext cx="795131" cy="1093305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Config</a:t>
            </a:r>
            <a:endParaRPr lang="en-US" dirty="0"/>
          </a:p>
        </p:txBody>
      </p:sp>
      <p:cxnSp>
        <p:nvCxnSpPr>
          <p:cNvPr id="42" name="Straight Arrow Connector 41"/>
          <p:cNvCxnSpPr>
            <a:stCxn id="40" idx="0"/>
            <a:endCxn id="23" idx="2"/>
          </p:cNvCxnSpPr>
          <p:nvPr/>
        </p:nvCxnSpPr>
        <p:spPr>
          <a:xfrm flipH="1" flipV="1">
            <a:off x="2291852" y="4018946"/>
            <a:ext cx="664182" cy="76199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40" idx="0"/>
            <a:endCxn id="20" idx="2"/>
          </p:cNvCxnSpPr>
          <p:nvPr/>
        </p:nvCxnSpPr>
        <p:spPr>
          <a:xfrm flipV="1">
            <a:off x="2956034" y="4020436"/>
            <a:ext cx="1743204" cy="76050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40" idx="0"/>
            <a:endCxn id="13" idx="3"/>
          </p:cNvCxnSpPr>
          <p:nvPr/>
        </p:nvCxnSpPr>
        <p:spPr>
          <a:xfrm flipV="1">
            <a:off x="2956034" y="3574006"/>
            <a:ext cx="4084155" cy="12069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8" name="Group 37"/>
          <p:cNvGrpSpPr/>
          <p:nvPr/>
        </p:nvGrpSpPr>
        <p:grpSpPr>
          <a:xfrm>
            <a:off x="3593196" y="4780938"/>
            <a:ext cx="1453674" cy="1270000"/>
            <a:chOff x="3593196" y="4780938"/>
            <a:chExt cx="1453674" cy="1270000"/>
          </a:xfrm>
        </p:grpSpPr>
        <p:sp>
          <p:nvSpPr>
            <p:cNvPr id="39" name="Rounded Rectangle 38"/>
            <p:cNvSpPr/>
            <p:nvPr/>
          </p:nvSpPr>
          <p:spPr>
            <a:xfrm>
              <a:off x="3593196" y="4780938"/>
              <a:ext cx="1453674" cy="127000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Testmaster</a:t>
              </a:r>
              <a:endParaRPr lang="en-US" dirty="0" smtClean="0"/>
            </a:p>
            <a:p>
              <a:pPr algn="ctr"/>
              <a:endParaRPr lang="en-US" dirty="0"/>
            </a:p>
            <a:p>
              <a:pPr algn="ctr"/>
              <a:endParaRPr lang="en-US" dirty="0" smtClean="0"/>
            </a:p>
            <a:p>
              <a:pPr algn="ctr"/>
              <a:endParaRPr lang="en-US" dirty="0"/>
            </a:p>
          </p:txBody>
        </p:sp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399323" y="5277300"/>
              <a:ext cx="526537" cy="671755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695318" y="5306896"/>
              <a:ext cx="626067" cy="6266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391798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3ECEC-D3DE-EE41-9AA6-A99EE53834FE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19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Setup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71538" y="1449137"/>
            <a:ext cx="7422114" cy="2743215"/>
            <a:chOff x="871538" y="1733826"/>
            <a:chExt cx="7408862" cy="4052956"/>
          </a:xfrm>
        </p:grpSpPr>
        <p:sp>
          <p:nvSpPr>
            <p:cNvPr id="9" name="Rectangle 8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31" name="Group 30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33" name="Group 32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35" name="Rounded Rectangle 34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6" name="Rounded Rectangle 35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7" name="Rounded Rectangle 36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34" name="Rounded Rectangle 33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32" name="Straight Connector 31"/>
              <p:cNvCxnSpPr>
                <a:stCxn id="37" idx="3"/>
                <a:endCxn id="34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Group 10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24" name="Group 23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26" name="Group 25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8" name="Rounded Rectangle 27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9" name="Rounded Rectangle 28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0" name="Rounded Rectangle 29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7" name="Rounded Rectangle 26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25" name="Straight Connector 24"/>
              <p:cNvCxnSpPr>
                <a:stCxn id="30" idx="3"/>
                <a:endCxn id="27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Group 11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17" name="Group 16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9" name="Group 18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1" name="Rounded Rectangle 20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2" name="Rounded Rectangle 21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3" name="Rounded Rectangle 22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0" name="Rounded Rectangle 19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18" name="Straight Connector 17"/>
              <p:cNvCxnSpPr>
                <a:stCxn id="23" idx="3"/>
                <a:endCxn id="20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" name="Can 12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Database</a:t>
              </a:r>
              <a:endParaRPr lang="en-US" dirty="0"/>
            </a:p>
          </p:txBody>
        </p:sp>
        <p:cxnSp>
          <p:nvCxnSpPr>
            <p:cNvPr id="14" name="Straight Connector 13"/>
            <p:cNvCxnSpPr>
              <a:stCxn id="34" idx="3"/>
              <a:endCxn id="13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>
              <a:stCxn id="27" idx="3"/>
              <a:endCxn id="13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>
              <a:stCxn id="20" idx="3"/>
              <a:endCxn id="13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Folded Corner 39"/>
          <p:cNvSpPr/>
          <p:nvPr/>
        </p:nvSpPr>
        <p:spPr>
          <a:xfrm>
            <a:off x="5352468" y="4780938"/>
            <a:ext cx="795131" cy="1093305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Logs</a:t>
            </a:r>
            <a:endParaRPr lang="en-US" dirty="0"/>
          </a:p>
        </p:txBody>
      </p:sp>
      <p:cxnSp>
        <p:nvCxnSpPr>
          <p:cNvPr id="42" name="Straight Arrow Connector 41"/>
          <p:cNvCxnSpPr>
            <a:stCxn id="40" idx="0"/>
            <a:endCxn id="23" idx="2"/>
          </p:cNvCxnSpPr>
          <p:nvPr/>
        </p:nvCxnSpPr>
        <p:spPr>
          <a:xfrm flipH="1" flipV="1">
            <a:off x="2291852" y="4018946"/>
            <a:ext cx="3458182" cy="761992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40" idx="0"/>
            <a:endCxn id="20" idx="2"/>
          </p:cNvCxnSpPr>
          <p:nvPr/>
        </p:nvCxnSpPr>
        <p:spPr>
          <a:xfrm flipH="1" flipV="1">
            <a:off x="4699238" y="4020436"/>
            <a:ext cx="1050796" cy="760502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40" idx="0"/>
            <a:endCxn id="13" idx="3"/>
          </p:cNvCxnSpPr>
          <p:nvPr/>
        </p:nvCxnSpPr>
        <p:spPr>
          <a:xfrm flipV="1">
            <a:off x="5750034" y="3574006"/>
            <a:ext cx="1290155" cy="1206932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1" name="Group 40"/>
          <p:cNvGrpSpPr/>
          <p:nvPr/>
        </p:nvGrpSpPr>
        <p:grpSpPr>
          <a:xfrm>
            <a:off x="3593196" y="4780938"/>
            <a:ext cx="1453674" cy="1270000"/>
            <a:chOff x="3593196" y="4780938"/>
            <a:chExt cx="1453674" cy="1270000"/>
          </a:xfrm>
        </p:grpSpPr>
        <p:sp>
          <p:nvSpPr>
            <p:cNvPr id="43" name="Rounded Rectangle 42"/>
            <p:cNvSpPr/>
            <p:nvPr/>
          </p:nvSpPr>
          <p:spPr>
            <a:xfrm>
              <a:off x="3593196" y="4780938"/>
              <a:ext cx="1453674" cy="127000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Testmaster</a:t>
              </a:r>
              <a:endParaRPr lang="en-US" dirty="0" smtClean="0"/>
            </a:p>
            <a:p>
              <a:pPr algn="ctr"/>
              <a:endParaRPr lang="en-US" dirty="0"/>
            </a:p>
            <a:p>
              <a:pPr algn="ctr"/>
              <a:endParaRPr lang="en-US" dirty="0" smtClean="0"/>
            </a:p>
            <a:p>
              <a:pPr algn="ctr"/>
              <a:endParaRPr lang="en-US" dirty="0"/>
            </a:p>
          </p:txBody>
        </p:sp>
        <p:pic>
          <p:nvPicPr>
            <p:cNvPr id="45" name="Picture 4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99323" y="5277300"/>
              <a:ext cx="526537" cy="671755"/>
            </a:xfrm>
            <a:prstGeom prst="rect">
              <a:avLst/>
            </a:prstGeom>
          </p:spPr>
        </p:pic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95318" y="5306896"/>
              <a:ext cx="626067" cy="6266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096040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500E8-960B-434E-9710-0EFC96982CF8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</a:t>
            </a:fld>
            <a:endParaRPr lang="en-US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l="2072" r="2072"/>
          <a:stretch>
            <a:fillRect/>
          </a:stretch>
        </p:blipFill>
        <p:spPr>
          <a:xfrm>
            <a:off x="-1103394" y="-59855"/>
            <a:ext cx="11358726" cy="7406174"/>
          </a:xfrm>
        </p:spPr>
      </p:pic>
    </p:spTree>
    <p:extLst>
      <p:ext uri="{BB962C8B-B14F-4D97-AF65-F5344CB8AC3E}">
        <p14:creationId xmlns:p14="http://schemas.microsoft.com/office/powerpoint/2010/main" val="3005358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3ECEC-D3DE-EE41-9AA6-A99EE53834FE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20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Setup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71538" y="1449137"/>
            <a:ext cx="7422114" cy="2743215"/>
            <a:chOff x="871538" y="1733826"/>
            <a:chExt cx="7408862" cy="4052956"/>
          </a:xfrm>
        </p:grpSpPr>
        <p:sp>
          <p:nvSpPr>
            <p:cNvPr id="9" name="Rectangle 8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31" name="Group 30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33" name="Group 32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35" name="Rounded Rectangle 34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6" name="Rounded Rectangle 35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7" name="Rounded Rectangle 36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34" name="Rounded Rectangle 33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32" name="Straight Connector 31"/>
              <p:cNvCxnSpPr>
                <a:stCxn id="37" idx="3"/>
                <a:endCxn id="34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Group 10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24" name="Group 23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26" name="Group 25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8" name="Rounded Rectangle 27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9" name="Rounded Rectangle 28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0" name="Rounded Rectangle 29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7" name="Rounded Rectangle 26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25" name="Straight Connector 24"/>
              <p:cNvCxnSpPr>
                <a:stCxn id="30" idx="3"/>
                <a:endCxn id="27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Group 11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17" name="Group 16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9" name="Group 18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1" name="Rounded Rectangle 20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2" name="Rounded Rectangle 21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3" name="Rounded Rectangle 22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0" name="Rounded Rectangle 19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18" name="Straight Connector 17"/>
              <p:cNvCxnSpPr>
                <a:stCxn id="23" idx="3"/>
                <a:endCxn id="20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" name="Can 12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Database</a:t>
              </a:r>
              <a:endParaRPr lang="en-US" dirty="0"/>
            </a:p>
          </p:txBody>
        </p:sp>
        <p:cxnSp>
          <p:nvCxnSpPr>
            <p:cNvPr id="14" name="Straight Connector 13"/>
            <p:cNvCxnSpPr>
              <a:stCxn id="34" idx="3"/>
              <a:endCxn id="13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>
              <a:stCxn id="27" idx="3"/>
              <a:endCxn id="13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>
              <a:stCxn id="20" idx="3"/>
              <a:endCxn id="13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Folded Corner 40"/>
          <p:cNvSpPr/>
          <p:nvPr/>
        </p:nvSpPr>
        <p:spPr>
          <a:xfrm>
            <a:off x="5352468" y="4780938"/>
            <a:ext cx="795131" cy="1093305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Logs</a:t>
            </a:r>
            <a:endParaRPr lang="en-US" dirty="0"/>
          </a:p>
        </p:txBody>
      </p:sp>
      <p:sp>
        <p:nvSpPr>
          <p:cNvPr id="2" name="Right Arrow 1"/>
          <p:cNvSpPr/>
          <p:nvPr/>
        </p:nvSpPr>
        <p:spPr>
          <a:xfrm>
            <a:off x="6537739" y="5057913"/>
            <a:ext cx="717826" cy="574261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Folded Corner 44"/>
          <p:cNvSpPr/>
          <p:nvPr/>
        </p:nvSpPr>
        <p:spPr>
          <a:xfrm>
            <a:off x="7614172" y="4780938"/>
            <a:ext cx="1072628" cy="1093305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Plots &amp; Statistics</a:t>
            </a:r>
            <a:endParaRPr lang="en-US" dirty="0"/>
          </a:p>
        </p:txBody>
      </p:sp>
      <p:grpSp>
        <p:nvGrpSpPr>
          <p:cNvPr id="40" name="Group 39"/>
          <p:cNvGrpSpPr/>
          <p:nvPr/>
        </p:nvGrpSpPr>
        <p:grpSpPr>
          <a:xfrm>
            <a:off x="3593196" y="4780938"/>
            <a:ext cx="1453674" cy="1270000"/>
            <a:chOff x="3593196" y="4780938"/>
            <a:chExt cx="1453674" cy="1270000"/>
          </a:xfrm>
        </p:grpSpPr>
        <p:sp>
          <p:nvSpPr>
            <p:cNvPr id="42" name="Rounded Rectangle 41"/>
            <p:cNvSpPr/>
            <p:nvPr/>
          </p:nvSpPr>
          <p:spPr>
            <a:xfrm>
              <a:off x="3593196" y="4780938"/>
              <a:ext cx="1453674" cy="127000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Testmaster</a:t>
              </a:r>
              <a:endParaRPr lang="en-US" dirty="0" smtClean="0"/>
            </a:p>
            <a:p>
              <a:pPr algn="ctr"/>
              <a:endParaRPr lang="en-US" dirty="0"/>
            </a:p>
            <a:p>
              <a:pPr algn="ctr"/>
              <a:endParaRPr lang="en-US" dirty="0" smtClean="0"/>
            </a:p>
            <a:p>
              <a:pPr algn="ctr"/>
              <a:endParaRPr lang="en-US" dirty="0"/>
            </a:p>
          </p:txBody>
        </p:sp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99323" y="5277300"/>
              <a:ext cx="526537" cy="671755"/>
            </a:xfrm>
            <a:prstGeom prst="rect">
              <a:avLst/>
            </a:prstGeom>
          </p:spPr>
        </p:pic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95318" y="5306896"/>
              <a:ext cx="626067" cy="6266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204739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3ECEC-D3DE-EE41-9AA6-A99EE53834FE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21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Sequential Test</a:t>
            </a:r>
            <a:endParaRPr lang="en-US" dirty="0"/>
          </a:p>
        </p:txBody>
      </p:sp>
      <p:cxnSp>
        <p:nvCxnSpPr>
          <p:cNvPr id="41" name="Straight Arrow Connector 40"/>
          <p:cNvCxnSpPr>
            <a:endCxn id="43" idx="2"/>
          </p:cNvCxnSpPr>
          <p:nvPr/>
        </p:nvCxnSpPr>
        <p:spPr>
          <a:xfrm flipV="1">
            <a:off x="1927086" y="3186039"/>
            <a:ext cx="1" cy="32489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2" name="Group 41"/>
          <p:cNvGrpSpPr/>
          <p:nvPr/>
        </p:nvGrpSpPr>
        <p:grpSpPr>
          <a:xfrm>
            <a:off x="728869" y="1543003"/>
            <a:ext cx="2396435" cy="1643036"/>
            <a:chOff x="871538" y="1733826"/>
            <a:chExt cx="7408862" cy="4052956"/>
          </a:xfrm>
        </p:grpSpPr>
        <p:sp>
          <p:nvSpPr>
            <p:cNvPr id="43" name="Rectangle 42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grpSp>
          <p:nvGrpSpPr>
            <p:cNvPr id="44" name="Group 43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65" name="Group 64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67" name="Group 66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69" name="Rounded Rectangle 68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70" name="Rounded Rectangle 69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71" name="Rounded Rectangle 70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68" name="Rounded Rectangle 67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66" name="Straight Connector 65"/>
              <p:cNvCxnSpPr>
                <a:stCxn id="71" idx="3"/>
                <a:endCxn id="68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5" name="Group 44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58" name="Group 57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60" name="Group 59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62" name="Rounded Rectangle 61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63" name="Rounded Rectangle 62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64" name="Rounded Rectangle 63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61" name="Rounded Rectangle 60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59" name="Straight Connector 58"/>
              <p:cNvCxnSpPr>
                <a:stCxn id="64" idx="3"/>
                <a:endCxn id="61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6" name="Group 45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51" name="Group 50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53" name="Group 52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55" name="Rounded Rectangle 54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56" name="Rounded Rectangle 55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57" name="Rounded Rectangle 56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54" name="Rounded Rectangle 53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52" name="Straight Connector 51"/>
              <p:cNvCxnSpPr>
                <a:stCxn id="57" idx="3"/>
                <a:endCxn id="54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7" name="Can 46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DB</a:t>
              </a:r>
              <a:endParaRPr lang="en-US" sz="1200" dirty="0"/>
            </a:p>
          </p:txBody>
        </p:sp>
        <p:cxnSp>
          <p:nvCxnSpPr>
            <p:cNvPr id="48" name="Straight Connector 47"/>
            <p:cNvCxnSpPr>
              <a:stCxn id="68" idx="3"/>
              <a:endCxn id="47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>
              <a:stCxn id="61" idx="3"/>
              <a:endCxn id="47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>
              <a:stCxn id="54" idx="3"/>
              <a:endCxn id="47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Group 37"/>
          <p:cNvGrpSpPr/>
          <p:nvPr/>
        </p:nvGrpSpPr>
        <p:grpSpPr>
          <a:xfrm>
            <a:off x="1237931" y="3510938"/>
            <a:ext cx="1453674" cy="1270000"/>
            <a:chOff x="3593196" y="4780938"/>
            <a:chExt cx="1453674" cy="1270000"/>
          </a:xfrm>
        </p:grpSpPr>
        <p:sp>
          <p:nvSpPr>
            <p:cNvPr id="39" name="Rounded Rectangle 38"/>
            <p:cNvSpPr/>
            <p:nvPr/>
          </p:nvSpPr>
          <p:spPr>
            <a:xfrm>
              <a:off x="3593196" y="4780938"/>
              <a:ext cx="1453674" cy="127000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Testmaster</a:t>
              </a:r>
              <a:endParaRPr lang="en-US" dirty="0" smtClean="0"/>
            </a:p>
            <a:p>
              <a:pPr algn="ctr"/>
              <a:endParaRPr lang="en-US" dirty="0"/>
            </a:p>
            <a:p>
              <a:pPr algn="ctr"/>
              <a:endParaRPr lang="en-US" dirty="0" smtClean="0"/>
            </a:p>
            <a:p>
              <a:pPr algn="ctr"/>
              <a:endParaRPr lang="en-US" dirty="0"/>
            </a:p>
          </p:txBody>
        </p:sp>
        <p:pic>
          <p:nvPicPr>
            <p:cNvPr id="72" name="Picture 7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99323" y="5277300"/>
              <a:ext cx="526537" cy="671755"/>
            </a:xfrm>
            <a:prstGeom prst="rect">
              <a:avLst/>
            </a:prstGeom>
          </p:spPr>
        </p:pic>
        <p:pic>
          <p:nvPicPr>
            <p:cNvPr id="73" name="Picture 7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95318" y="5306896"/>
              <a:ext cx="626067" cy="6266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982969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3ECEC-D3DE-EE41-9AA6-A99EE53834FE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22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Parallel Tests</a:t>
            </a:r>
            <a:endParaRPr lang="en-US" dirty="0"/>
          </a:p>
        </p:txBody>
      </p:sp>
      <p:cxnSp>
        <p:nvCxnSpPr>
          <p:cNvPr id="38" name="Straight Arrow Connector 37"/>
          <p:cNvCxnSpPr>
            <a:endCxn id="138" idx="2"/>
          </p:cNvCxnSpPr>
          <p:nvPr/>
        </p:nvCxnSpPr>
        <p:spPr>
          <a:xfrm flipV="1">
            <a:off x="1927086" y="3186039"/>
            <a:ext cx="1" cy="32489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endCxn id="168" idx="2"/>
          </p:cNvCxnSpPr>
          <p:nvPr/>
        </p:nvCxnSpPr>
        <p:spPr>
          <a:xfrm flipV="1">
            <a:off x="4619486" y="3209532"/>
            <a:ext cx="1" cy="30140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>
            <a:endCxn id="198" idx="2"/>
          </p:cNvCxnSpPr>
          <p:nvPr/>
        </p:nvCxnSpPr>
        <p:spPr>
          <a:xfrm flipV="1">
            <a:off x="7306576" y="3209532"/>
            <a:ext cx="1" cy="30140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8" name="TextBox 107"/>
          <p:cNvSpPr txBox="1"/>
          <p:nvPr/>
        </p:nvSpPr>
        <p:spPr>
          <a:xfrm>
            <a:off x="0" y="5223566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Cannot to 20 Amazon EC2 instances</a:t>
            </a:r>
            <a:br>
              <a:rPr lang="en-US" sz="2400" dirty="0" smtClean="0"/>
            </a:br>
            <a:r>
              <a:rPr lang="en-US" sz="2400" dirty="0" smtClean="0"/>
              <a:t>Request to Increase Amazon EC2 Instance Limit</a:t>
            </a:r>
            <a:endParaRPr lang="en-US" sz="2400" dirty="0"/>
          </a:p>
        </p:txBody>
      </p:sp>
      <p:grpSp>
        <p:nvGrpSpPr>
          <p:cNvPr id="137" name="Group 136"/>
          <p:cNvGrpSpPr/>
          <p:nvPr/>
        </p:nvGrpSpPr>
        <p:grpSpPr>
          <a:xfrm>
            <a:off x="728869" y="1543003"/>
            <a:ext cx="2396435" cy="1643036"/>
            <a:chOff x="871538" y="1733826"/>
            <a:chExt cx="7408862" cy="4052956"/>
          </a:xfrm>
        </p:grpSpPr>
        <p:sp>
          <p:nvSpPr>
            <p:cNvPr id="138" name="Rectangle 137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grpSp>
          <p:nvGrpSpPr>
            <p:cNvPr id="139" name="Group 138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160" name="Group 159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62" name="Group 161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164" name="Rounded Rectangle 163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65" name="Rounded Rectangle 164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66" name="Rounded Rectangle 165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163" name="Rounded Rectangle 162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161" name="Straight Connector 160"/>
              <p:cNvCxnSpPr>
                <a:stCxn id="166" idx="3"/>
                <a:endCxn id="163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Group 139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153" name="Group 152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55" name="Group 154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157" name="Rounded Rectangle 156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58" name="Rounded Rectangle 157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59" name="Rounded Rectangle 158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156" name="Rounded Rectangle 155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154" name="Straight Connector 153"/>
              <p:cNvCxnSpPr>
                <a:stCxn id="159" idx="3"/>
                <a:endCxn id="156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Group 140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146" name="Group 145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48" name="Group 147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150" name="Rounded Rectangle 149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51" name="Rounded Rectangle 150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52" name="Rounded Rectangle 151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149" name="Rounded Rectangle 148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147" name="Straight Connector 146"/>
              <p:cNvCxnSpPr>
                <a:stCxn id="152" idx="3"/>
                <a:endCxn id="149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2" name="Can 141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DB</a:t>
              </a:r>
              <a:endParaRPr lang="en-US" sz="1200" dirty="0"/>
            </a:p>
          </p:txBody>
        </p:sp>
        <p:cxnSp>
          <p:nvCxnSpPr>
            <p:cNvPr id="143" name="Straight Connector 142"/>
            <p:cNvCxnSpPr>
              <a:stCxn id="163" idx="3"/>
              <a:endCxn id="142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>
              <a:stCxn id="156" idx="3"/>
              <a:endCxn id="142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>
              <a:stCxn id="149" idx="3"/>
              <a:endCxn id="142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Group 166"/>
          <p:cNvGrpSpPr/>
          <p:nvPr/>
        </p:nvGrpSpPr>
        <p:grpSpPr>
          <a:xfrm>
            <a:off x="3421269" y="1566496"/>
            <a:ext cx="2396435" cy="1643036"/>
            <a:chOff x="871538" y="1733826"/>
            <a:chExt cx="7408862" cy="4052956"/>
          </a:xfrm>
        </p:grpSpPr>
        <p:sp>
          <p:nvSpPr>
            <p:cNvPr id="168" name="Rectangle 167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grpSp>
          <p:nvGrpSpPr>
            <p:cNvPr id="169" name="Group 168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190" name="Group 189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92" name="Group 191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194" name="Rounded Rectangle 193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95" name="Rounded Rectangle 194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96" name="Rounded Rectangle 195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193" name="Rounded Rectangle 192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191" name="Straight Connector 190"/>
              <p:cNvCxnSpPr>
                <a:stCxn id="196" idx="3"/>
                <a:endCxn id="193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0" name="Group 169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183" name="Group 182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85" name="Group 184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187" name="Rounded Rectangle 186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88" name="Rounded Rectangle 187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89" name="Rounded Rectangle 188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186" name="Rounded Rectangle 185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184" name="Straight Connector 183"/>
              <p:cNvCxnSpPr>
                <a:stCxn id="189" idx="3"/>
                <a:endCxn id="186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1" name="Group 170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176" name="Group 175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78" name="Group 177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180" name="Rounded Rectangle 179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81" name="Rounded Rectangle 180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82" name="Rounded Rectangle 181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179" name="Rounded Rectangle 178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177" name="Straight Connector 176"/>
              <p:cNvCxnSpPr>
                <a:stCxn id="182" idx="3"/>
                <a:endCxn id="179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2" name="Can 171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DB</a:t>
              </a:r>
              <a:endParaRPr lang="en-US" sz="1200" dirty="0"/>
            </a:p>
          </p:txBody>
        </p:sp>
        <p:cxnSp>
          <p:nvCxnSpPr>
            <p:cNvPr id="173" name="Straight Connector 172"/>
            <p:cNvCxnSpPr>
              <a:stCxn id="193" idx="3"/>
              <a:endCxn id="172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>
              <a:stCxn id="186" idx="3"/>
              <a:endCxn id="172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>
              <a:stCxn id="179" idx="3"/>
              <a:endCxn id="172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7" name="Group 196"/>
          <p:cNvGrpSpPr/>
          <p:nvPr/>
        </p:nvGrpSpPr>
        <p:grpSpPr>
          <a:xfrm>
            <a:off x="6108359" y="1566496"/>
            <a:ext cx="2396435" cy="1643036"/>
            <a:chOff x="871538" y="1733826"/>
            <a:chExt cx="7408862" cy="4052956"/>
          </a:xfrm>
        </p:grpSpPr>
        <p:sp>
          <p:nvSpPr>
            <p:cNvPr id="198" name="Rectangle 197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grpSp>
          <p:nvGrpSpPr>
            <p:cNvPr id="199" name="Group 198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220" name="Group 219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222" name="Group 221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24" name="Rounded Rectangle 223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225" name="Rounded Rectangle 224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226" name="Rounded Rectangle 225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223" name="Rounded Rectangle 222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221" name="Straight Connector 220"/>
              <p:cNvCxnSpPr>
                <a:stCxn id="226" idx="3"/>
                <a:endCxn id="223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00" name="Group 199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213" name="Group 212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215" name="Group 214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17" name="Rounded Rectangle 216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218" name="Rounded Rectangle 217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219" name="Rounded Rectangle 218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216" name="Rounded Rectangle 215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214" name="Straight Connector 213"/>
              <p:cNvCxnSpPr>
                <a:stCxn id="219" idx="3"/>
                <a:endCxn id="216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01" name="Group 200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206" name="Group 205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208" name="Group 207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10" name="Rounded Rectangle 209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211" name="Rounded Rectangle 210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212" name="Rounded Rectangle 211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209" name="Rounded Rectangle 208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207" name="Straight Connector 206"/>
              <p:cNvCxnSpPr>
                <a:stCxn id="212" idx="3"/>
                <a:endCxn id="209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02" name="Can 201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DB</a:t>
              </a:r>
              <a:endParaRPr lang="en-US" sz="1200" dirty="0"/>
            </a:p>
          </p:txBody>
        </p:sp>
        <p:cxnSp>
          <p:nvCxnSpPr>
            <p:cNvPr id="203" name="Straight Connector 202"/>
            <p:cNvCxnSpPr>
              <a:stCxn id="223" idx="3"/>
              <a:endCxn id="202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>
              <a:stCxn id="216" idx="3"/>
              <a:endCxn id="202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>
              <a:stCxn id="209" idx="3"/>
              <a:endCxn id="202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9" name="Right Arrow 228"/>
          <p:cNvSpPr/>
          <p:nvPr/>
        </p:nvSpPr>
        <p:spPr>
          <a:xfrm>
            <a:off x="975632" y="5701208"/>
            <a:ext cx="544672" cy="258785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4" name="Group 103"/>
          <p:cNvGrpSpPr/>
          <p:nvPr/>
        </p:nvGrpSpPr>
        <p:grpSpPr>
          <a:xfrm>
            <a:off x="1111229" y="3510938"/>
            <a:ext cx="1625601" cy="1270000"/>
            <a:chOff x="3421269" y="4780938"/>
            <a:chExt cx="1625601" cy="1270000"/>
          </a:xfrm>
        </p:grpSpPr>
        <p:sp>
          <p:nvSpPr>
            <p:cNvPr id="105" name="Rounded Rectangle 104"/>
            <p:cNvSpPr/>
            <p:nvPr/>
          </p:nvSpPr>
          <p:spPr>
            <a:xfrm>
              <a:off x="3421269" y="4780938"/>
              <a:ext cx="1625601" cy="127000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Testmaster</a:t>
              </a:r>
              <a:r>
                <a:rPr lang="en-US" dirty="0" smtClean="0"/>
                <a:t> 1</a:t>
              </a:r>
            </a:p>
            <a:p>
              <a:pPr algn="ctr"/>
              <a:endParaRPr lang="en-US" dirty="0"/>
            </a:p>
            <a:p>
              <a:pPr algn="ctr"/>
              <a:endParaRPr lang="en-US" dirty="0" smtClean="0"/>
            </a:p>
            <a:p>
              <a:pPr algn="ctr"/>
              <a:endParaRPr lang="en-US" dirty="0"/>
            </a:p>
          </p:txBody>
        </p:sp>
        <p:pic>
          <p:nvPicPr>
            <p:cNvPr id="106" name="Picture 10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39973" y="5277300"/>
              <a:ext cx="526537" cy="671755"/>
            </a:xfrm>
            <a:prstGeom prst="rect">
              <a:avLst/>
            </a:prstGeom>
          </p:spPr>
        </p:pic>
        <p:pic>
          <p:nvPicPr>
            <p:cNvPr id="107" name="Picture 10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35968" y="5306896"/>
              <a:ext cx="626067" cy="626697"/>
            </a:xfrm>
            <a:prstGeom prst="rect">
              <a:avLst/>
            </a:prstGeom>
          </p:spPr>
        </p:pic>
      </p:grpSp>
      <p:grpSp>
        <p:nvGrpSpPr>
          <p:cNvPr id="109" name="Group 108"/>
          <p:cNvGrpSpPr/>
          <p:nvPr/>
        </p:nvGrpSpPr>
        <p:grpSpPr>
          <a:xfrm>
            <a:off x="3806685" y="3510938"/>
            <a:ext cx="1625601" cy="1270000"/>
            <a:chOff x="3421269" y="4780938"/>
            <a:chExt cx="1625601" cy="1270000"/>
          </a:xfrm>
        </p:grpSpPr>
        <p:sp>
          <p:nvSpPr>
            <p:cNvPr id="110" name="Rounded Rectangle 109"/>
            <p:cNvSpPr/>
            <p:nvPr/>
          </p:nvSpPr>
          <p:spPr>
            <a:xfrm>
              <a:off x="3421269" y="4780938"/>
              <a:ext cx="1625601" cy="127000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Testmaster</a:t>
              </a:r>
              <a:r>
                <a:rPr lang="en-US" dirty="0" smtClean="0"/>
                <a:t> 2</a:t>
              </a:r>
            </a:p>
            <a:p>
              <a:pPr algn="ctr"/>
              <a:endParaRPr lang="en-US" dirty="0"/>
            </a:p>
            <a:p>
              <a:pPr algn="ctr"/>
              <a:endParaRPr lang="en-US" dirty="0" smtClean="0"/>
            </a:p>
            <a:p>
              <a:pPr algn="ctr"/>
              <a:endParaRPr lang="en-US" dirty="0"/>
            </a:p>
          </p:txBody>
        </p:sp>
        <p:pic>
          <p:nvPicPr>
            <p:cNvPr id="111" name="Picture 11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51843" y="5277300"/>
              <a:ext cx="526537" cy="671755"/>
            </a:xfrm>
            <a:prstGeom prst="rect">
              <a:avLst/>
            </a:prstGeom>
          </p:spPr>
        </p:pic>
        <p:pic>
          <p:nvPicPr>
            <p:cNvPr id="112" name="Picture 11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47838" y="5306896"/>
              <a:ext cx="626067" cy="626697"/>
            </a:xfrm>
            <a:prstGeom prst="rect">
              <a:avLst/>
            </a:prstGeom>
          </p:spPr>
        </p:pic>
      </p:grpSp>
      <p:grpSp>
        <p:nvGrpSpPr>
          <p:cNvPr id="113" name="Group 112"/>
          <p:cNvGrpSpPr/>
          <p:nvPr/>
        </p:nvGrpSpPr>
        <p:grpSpPr>
          <a:xfrm>
            <a:off x="6493775" y="3507745"/>
            <a:ext cx="1625601" cy="1270000"/>
            <a:chOff x="3421269" y="4780938"/>
            <a:chExt cx="1625601" cy="1270000"/>
          </a:xfrm>
        </p:grpSpPr>
        <p:sp>
          <p:nvSpPr>
            <p:cNvPr id="114" name="Rounded Rectangle 113"/>
            <p:cNvSpPr/>
            <p:nvPr/>
          </p:nvSpPr>
          <p:spPr>
            <a:xfrm>
              <a:off x="3421269" y="4780938"/>
              <a:ext cx="1625601" cy="127000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Testmaster</a:t>
              </a:r>
              <a:r>
                <a:rPr lang="en-US" dirty="0" smtClean="0"/>
                <a:t> 2</a:t>
              </a:r>
            </a:p>
            <a:p>
              <a:pPr algn="ctr"/>
              <a:endParaRPr lang="en-US" dirty="0"/>
            </a:p>
            <a:p>
              <a:pPr algn="ctr"/>
              <a:endParaRPr lang="en-US" dirty="0" smtClean="0"/>
            </a:p>
            <a:p>
              <a:pPr algn="ctr"/>
              <a:endParaRPr lang="en-US" dirty="0"/>
            </a:p>
          </p:txBody>
        </p:sp>
        <p:pic>
          <p:nvPicPr>
            <p:cNvPr id="115" name="Picture 11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51843" y="5277300"/>
              <a:ext cx="526537" cy="671755"/>
            </a:xfrm>
            <a:prstGeom prst="rect">
              <a:avLst/>
            </a:prstGeom>
          </p:spPr>
        </p:pic>
        <p:pic>
          <p:nvPicPr>
            <p:cNvPr id="116" name="Picture 11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47838" y="5306896"/>
              <a:ext cx="626067" cy="6266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097839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BE8E2-D429-A04A-9788-2B52011B367A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23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Experiments – 2h Trace without </a:t>
            </a:r>
            <a:r>
              <a:rPr lang="en-US" sz="3200" dirty="0" err="1" smtClean="0"/>
              <a:t>warmup</a:t>
            </a:r>
            <a:r>
              <a:rPr lang="en-US" sz="3200" dirty="0" smtClean="0"/>
              <a:t> </a:t>
            </a:r>
            <a:r>
              <a:rPr lang="en-US" sz="3200" dirty="0" smtClean="0"/>
              <a:t>/ </a:t>
            </a:r>
            <a:r>
              <a:rPr lang="en-US" sz="3200" dirty="0" err="1" smtClean="0"/>
              <a:t>cooldown</a:t>
            </a:r>
            <a:r>
              <a:rPr lang="en-US" sz="3200" dirty="0" smtClean="0"/>
              <a:t> time, response time</a:t>
            </a:r>
            <a:endParaRPr lang="en-US" sz="3200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3"/>
          <a:srcRect l="-3668" r="-366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491817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BE8E2-D429-A04A-9788-2B52011B367A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24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Experiments – 2h Trace with 4 minutes </a:t>
            </a:r>
            <a:r>
              <a:rPr lang="en-US" sz="3200" dirty="0" err="1" smtClean="0"/>
              <a:t>warmup</a:t>
            </a:r>
            <a:r>
              <a:rPr lang="en-US" sz="3200" dirty="0" smtClean="0"/>
              <a:t> </a:t>
            </a:r>
            <a:r>
              <a:rPr lang="en-US" sz="3200" dirty="0" smtClean="0"/>
              <a:t>/ </a:t>
            </a:r>
            <a:r>
              <a:rPr lang="en-US" sz="3200" dirty="0" err="1" smtClean="0"/>
              <a:t>cooldown</a:t>
            </a:r>
            <a:r>
              <a:rPr lang="en-US" sz="3200" dirty="0"/>
              <a:t> time, response time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/>
          <a:srcRect l="-3668" r="-366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652154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BE8E2-D429-A04A-9788-2B52011B367A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25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Experiments – 2h Trace </a:t>
            </a:r>
            <a:r>
              <a:rPr lang="en-US" sz="3200" dirty="0" smtClean="0"/>
              <a:t>without </a:t>
            </a:r>
            <a:r>
              <a:rPr lang="en-US" sz="3200" dirty="0" err="1" smtClean="0"/>
              <a:t>warmup</a:t>
            </a:r>
            <a:r>
              <a:rPr lang="en-US" sz="3200" dirty="0" smtClean="0"/>
              <a:t>/ </a:t>
            </a:r>
            <a:r>
              <a:rPr lang="en-US" sz="3200" dirty="0" err="1" smtClean="0"/>
              <a:t>cooldown</a:t>
            </a:r>
            <a:r>
              <a:rPr lang="en-US" sz="3200" dirty="0" smtClean="0"/>
              <a:t> </a:t>
            </a:r>
            <a:r>
              <a:rPr lang="en-US" sz="3200" dirty="0" smtClean="0"/>
              <a:t>time, throughput</a:t>
            </a:r>
            <a:endParaRPr lang="en-US" sz="3200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3"/>
          <a:srcRect l="-3668" r="-366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505313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BE8E2-D429-A04A-9788-2B52011B367A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26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Experiments – 2h </a:t>
            </a:r>
            <a:r>
              <a:rPr lang="en-US" sz="3200" dirty="0"/>
              <a:t>Trace </a:t>
            </a:r>
            <a:r>
              <a:rPr lang="en-US" sz="3200" dirty="0" smtClean="0"/>
              <a:t>with 4 minutes </a:t>
            </a:r>
            <a:r>
              <a:rPr lang="en-US" sz="3200" dirty="0" err="1" smtClean="0"/>
              <a:t>warmup</a:t>
            </a:r>
            <a:r>
              <a:rPr lang="en-US" sz="3200" dirty="0" smtClean="0"/>
              <a:t> </a:t>
            </a:r>
            <a:r>
              <a:rPr lang="en-US" sz="3200" dirty="0" smtClean="0"/>
              <a:t>/ </a:t>
            </a:r>
            <a:r>
              <a:rPr lang="en-US" sz="3200" dirty="0" err="1" smtClean="0"/>
              <a:t>cooldown</a:t>
            </a:r>
            <a:r>
              <a:rPr lang="en-US" sz="3200" dirty="0" smtClean="0"/>
              <a:t> time, throughput</a:t>
            </a:r>
            <a:endParaRPr lang="en-US" sz="3200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/>
          <a:srcRect l="-3668" r="-366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9478534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the 2h Test configuration</a:t>
            </a:r>
          </a:p>
          <a:p>
            <a:pPr lvl="1"/>
            <a:r>
              <a:rPr lang="en-US" dirty="0" smtClean="0"/>
              <a:t>For 95% of all </a:t>
            </a:r>
            <a:r>
              <a:rPr lang="en-US" b="1" dirty="0" err="1" smtClean="0"/>
              <a:t>sendMessage</a:t>
            </a:r>
            <a:r>
              <a:rPr lang="en-US" dirty="0" smtClean="0"/>
              <a:t> requests, the response time will be </a:t>
            </a:r>
            <a:r>
              <a:rPr lang="en-US" b="1" dirty="0" smtClean="0"/>
              <a:t>under TODO </a:t>
            </a:r>
            <a:r>
              <a:rPr lang="en-US" b="1" dirty="0" err="1" smtClean="0"/>
              <a:t>ms</a:t>
            </a:r>
            <a:endParaRPr lang="en-US" b="1" dirty="0" smtClean="0"/>
          </a:p>
          <a:p>
            <a:pPr lvl="1"/>
            <a:r>
              <a:rPr lang="en-US" dirty="0" smtClean="0"/>
              <a:t>For 95</a:t>
            </a:r>
            <a:r>
              <a:rPr lang="en-US" dirty="0"/>
              <a:t>% of all </a:t>
            </a:r>
            <a:r>
              <a:rPr lang="en-US" b="1" dirty="0" err="1" smtClean="0"/>
              <a:t>peekMessage</a:t>
            </a:r>
            <a:r>
              <a:rPr lang="en-US" dirty="0" smtClean="0"/>
              <a:t> requests</a:t>
            </a:r>
            <a:r>
              <a:rPr lang="en-US" dirty="0"/>
              <a:t>, the response time will be </a:t>
            </a:r>
            <a:r>
              <a:rPr lang="en-US" b="1" dirty="0"/>
              <a:t>under TODO </a:t>
            </a:r>
            <a:r>
              <a:rPr lang="en-US" b="1" dirty="0" err="1" smtClean="0"/>
              <a:t>ms</a:t>
            </a:r>
            <a:endParaRPr lang="en-US" b="1" dirty="0" smtClean="0"/>
          </a:p>
          <a:p>
            <a:pPr lvl="1"/>
            <a:r>
              <a:rPr lang="en-US" dirty="0"/>
              <a:t>For 95% of all </a:t>
            </a:r>
            <a:r>
              <a:rPr lang="en-US" b="1" dirty="0" err="1" smtClean="0"/>
              <a:t>dequeueMessage</a:t>
            </a:r>
            <a:r>
              <a:rPr lang="en-US" dirty="0" smtClean="0"/>
              <a:t> requests</a:t>
            </a:r>
            <a:r>
              <a:rPr lang="en-US" dirty="0"/>
              <a:t>, the response time will be </a:t>
            </a:r>
            <a:r>
              <a:rPr lang="en-US" b="1" dirty="0"/>
              <a:t>under TODO </a:t>
            </a:r>
            <a:r>
              <a:rPr lang="en-US" b="1" dirty="0" err="1"/>
              <a:t>ms</a:t>
            </a:r>
            <a:endParaRPr lang="en-US" b="1" dirty="0"/>
          </a:p>
          <a:p>
            <a:pPr lvl="1"/>
            <a:endParaRPr lang="en-US" b="1" dirty="0"/>
          </a:p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BE8E2-D429-A04A-9788-2B52011B367A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27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– 2h Trace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15123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Screenshot 2013-11-12 23.29.05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67" b="99389" l="9976" r="9337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26311" r="-26311"/>
          <a:stretch>
            <a:fillRect/>
          </a:stretch>
        </p:blipFill>
        <p:spPr>
          <a:xfrm>
            <a:off x="201576" y="1123600"/>
            <a:ext cx="8748786" cy="5704428"/>
          </a:xfr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D0DC-BB1B-8D44-A75A-A066D117F03D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28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– Factors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45973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D0DC-BB1B-8D44-A75A-A066D117F03D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29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Experiments – Primary Factors</a:t>
            </a:r>
            <a:endParaRPr lang="en-US" sz="3600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# Clients</a:t>
            </a:r>
          </a:p>
          <a:p>
            <a:r>
              <a:rPr lang="en-US" dirty="0" smtClean="0"/>
              <a:t># Brokers</a:t>
            </a:r>
          </a:p>
          <a:p>
            <a:r>
              <a:rPr lang="en-US" dirty="0" smtClean="0"/>
              <a:t>DB Connection Pool Size</a:t>
            </a:r>
          </a:p>
          <a:p>
            <a:r>
              <a:rPr lang="en-US" dirty="0" smtClean="0"/>
              <a:t>Worker Pool Size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                                 2</a:t>
            </a:r>
            <a:r>
              <a:rPr lang="en-US" baseline="30000" dirty="0" smtClean="0"/>
              <a:t>k</a:t>
            </a:r>
            <a:r>
              <a:rPr lang="en-US" dirty="0" smtClean="0"/>
              <a:t> Test</a:t>
            </a:r>
          </a:p>
        </p:txBody>
      </p:sp>
      <p:sp>
        <p:nvSpPr>
          <p:cNvPr id="7" name="Right Arrow 6"/>
          <p:cNvSpPr/>
          <p:nvPr/>
        </p:nvSpPr>
        <p:spPr>
          <a:xfrm>
            <a:off x="1612348" y="3975654"/>
            <a:ext cx="2131391" cy="110434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8366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Design</a:t>
            </a:r>
          </a:p>
          <a:p>
            <a:r>
              <a:rPr lang="en-US" dirty="0" smtClean="0"/>
              <a:t>Experiments</a:t>
            </a:r>
          </a:p>
          <a:p>
            <a:r>
              <a:rPr lang="en-US" dirty="0" smtClean="0"/>
              <a:t>Lessons Learned about the System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90653-9F08-6748-BC30-F72B071DE240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9704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D0DC-BB1B-8D44-A75A-A066D117F03D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30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Experiments </a:t>
            </a:r>
            <a:r>
              <a:rPr lang="en-US" sz="3600" dirty="0"/>
              <a:t>–</a:t>
            </a:r>
            <a:r>
              <a:rPr lang="en-US" sz="3600" dirty="0" smtClean="0"/>
              <a:t> Results: 2</a:t>
            </a:r>
            <a:r>
              <a:rPr lang="en-US" sz="3600" baseline="30000" dirty="0" smtClean="0"/>
              <a:t>k</a:t>
            </a:r>
            <a:r>
              <a:rPr lang="en-US" sz="3600" dirty="0" smtClean="0"/>
              <a:t> Test</a:t>
            </a:r>
            <a:endParaRPr lang="en-US" sz="3600" dirty="0"/>
          </a:p>
        </p:txBody>
      </p:sp>
      <p:pic>
        <p:nvPicPr>
          <p:cNvPr id="11" name="Inhaltsplatzhalter 10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95"/>
          <a:stretch/>
        </p:blipFill>
        <p:spPr>
          <a:xfrm>
            <a:off x="550104" y="1199255"/>
            <a:ext cx="8051730" cy="5086090"/>
          </a:xfrm>
        </p:spPr>
      </p:pic>
    </p:spTree>
    <p:extLst>
      <p:ext uri="{BB962C8B-B14F-4D97-AF65-F5344CB8AC3E}">
        <p14:creationId xmlns:p14="http://schemas.microsoft.com/office/powerpoint/2010/main" val="3276598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D0DC-BB1B-8D44-A75A-A066D117F03D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31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Experiments </a:t>
            </a:r>
            <a:r>
              <a:rPr lang="en-US" sz="3600" dirty="0"/>
              <a:t>–</a:t>
            </a:r>
            <a:r>
              <a:rPr lang="en-US" sz="3600" dirty="0" smtClean="0"/>
              <a:t> Results: 2</a:t>
            </a:r>
            <a:r>
              <a:rPr lang="en-US" sz="3600" baseline="30000" dirty="0" smtClean="0"/>
              <a:t>k</a:t>
            </a:r>
            <a:r>
              <a:rPr lang="en-US" sz="3600" dirty="0" smtClean="0"/>
              <a:t> Test</a:t>
            </a:r>
            <a:endParaRPr lang="en-US" sz="3600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Response time</a:t>
            </a:r>
          </a:p>
          <a:p>
            <a:pPr lvl="1"/>
            <a:r>
              <a:rPr lang="en-US" dirty="0" smtClean="0"/>
              <a:t>TODO: insert response time</a:t>
            </a:r>
          </a:p>
        </p:txBody>
      </p:sp>
    </p:spTree>
    <p:extLst>
      <p:ext uri="{BB962C8B-B14F-4D97-AF65-F5344CB8AC3E}">
        <p14:creationId xmlns:p14="http://schemas.microsoft.com/office/powerpoint/2010/main" val="19420439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89618808"/>
              </p:ext>
            </p:extLst>
          </p:nvPr>
        </p:nvGraphicFramePr>
        <p:xfrm>
          <a:off x="871538" y="1295400"/>
          <a:ext cx="7408862" cy="48307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837AF-35AD-2747-AB6F-627B1AFEC256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32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</a:t>
            </a:r>
            <a:r>
              <a:rPr lang="en-US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39078562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53852725"/>
              </p:ext>
            </p:extLst>
          </p:nvPr>
        </p:nvGraphicFramePr>
        <p:xfrm>
          <a:off x="871538" y="1295400"/>
          <a:ext cx="7408862" cy="48307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837AF-35AD-2747-AB6F-627B1AFEC256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33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</a:t>
            </a:r>
            <a:r>
              <a:rPr lang="en-US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31555098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91326835"/>
              </p:ext>
            </p:extLst>
          </p:nvPr>
        </p:nvGraphicFramePr>
        <p:xfrm>
          <a:off x="871538" y="1295400"/>
          <a:ext cx="7408862" cy="48307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837AF-35AD-2747-AB6F-627B1AFEC256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34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</a:t>
            </a:r>
            <a:r>
              <a:rPr lang="en-US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220768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D0DC-BB1B-8D44-A75A-A066D117F03D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35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Experiments </a:t>
            </a:r>
            <a:r>
              <a:rPr lang="en-US" sz="3200" dirty="0"/>
              <a:t>–</a:t>
            </a:r>
            <a:r>
              <a:rPr lang="en-US" sz="3200" dirty="0" smtClean="0"/>
              <a:t> Incremental Load Test, Response Time</a:t>
            </a:r>
            <a:endParaRPr lang="en-US" sz="3200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l="-3668" r="-366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0904043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D0DC-BB1B-8D44-A75A-A066D117F03D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36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Experiments </a:t>
            </a:r>
            <a:r>
              <a:rPr lang="en-US" sz="3200" dirty="0"/>
              <a:t>–</a:t>
            </a:r>
            <a:r>
              <a:rPr lang="en-US" sz="3200" dirty="0" smtClean="0"/>
              <a:t> Incremental Load Test, Throughput</a:t>
            </a:r>
            <a:endParaRPr lang="en-US" sz="3200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/>
          <a:srcRect l="-3668" r="-366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5486166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9753E-4C68-FB45-B840-538DA970D939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37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 about the System</a:t>
            </a:r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idx="1"/>
          </p:nvPr>
        </p:nvPicPr>
        <p:blipFill>
          <a:blip r:embed="rId2"/>
          <a:srcRect l="1662" r="1662"/>
          <a:stretch>
            <a:fillRect/>
          </a:stretch>
        </p:blipFill>
        <p:spPr>
          <a:xfrm>
            <a:off x="871538" y="1295400"/>
            <a:ext cx="7408862" cy="4830763"/>
          </a:xfrm>
        </p:spPr>
      </p:pic>
    </p:spTree>
    <p:extLst>
      <p:ext uri="{BB962C8B-B14F-4D97-AF65-F5344CB8AC3E}">
        <p14:creationId xmlns:p14="http://schemas.microsoft.com/office/powerpoint/2010/main" val="22982546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Improvements during this milestone</a:t>
            </a:r>
            <a:endParaRPr lang="en-US" dirty="0"/>
          </a:p>
          <a:p>
            <a:pPr lvl="1"/>
            <a:r>
              <a:rPr lang="en-US" dirty="0" smtClean="0"/>
              <a:t>Response time stability</a:t>
            </a:r>
          </a:p>
          <a:p>
            <a:pPr lvl="1"/>
            <a:r>
              <a:rPr lang="en-US" dirty="0" smtClean="0"/>
              <a:t>Throughput</a:t>
            </a:r>
          </a:p>
          <a:p>
            <a:r>
              <a:rPr lang="en-US" dirty="0" smtClean="0"/>
              <a:t>Saturated system</a:t>
            </a:r>
          </a:p>
          <a:p>
            <a:pPr lvl="1"/>
            <a:r>
              <a:rPr lang="en-US" dirty="0" smtClean="0"/>
              <a:t>=&gt; higher throughput</a:t>
            </a:r>
          </a:p>
          <a:p>
            <a:pPr lvl="1"/>
            <a:r>
              <a:rPr lang="en-US" dirty="0" smtClean="0"/>
              <a:t>=&gt; higher variance in response time</a:t>
            </a:r>
          </a:p>
          <a:p>
            <a:r>
              <a:rPr lang="en-US" dirty="0" smtClean="0"/>
              <a:t>Potential bottleneck</a:t>
            </a:r>
          </a:p>
          <a:p>
            <a:pPr lvl="1"/>
            <a:r>
              <a:rPr lang="en-US" dirty="0" smtClean="0"/>
              <a:t>Database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9753E-4C68-FB45-B840-538DA970D939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38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 about the System</a:t>
            </a:r>
          </a:p>
        </p:txBody>
      </p:sp>
    </p:spTree>
    <p:extLst>
      <p:ext uri="{BB962C8B-B14F-4D97-AF65-F5344CB8AC3E}">
        <p14:creationId xmlns:p14="http://schemas.microsoft.com/office/powerpoint/2010/main" val="12396606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l="-26668" r="-26668"/>
          <a:stretch>
            <a:fillRect/>
          </a:stretch>
        </p:blipFill>
        <p:spPr/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9753E-4C68-FB45-B840-538DA970D939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39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 about the System</a:t>
            </a:r>
          </a:p>
        </p:txBody>
      </p:sp>
    </p:spTree>
    <p:extLst>
      <p:ext uri="{BB962C8B-B14F-4D97-AF65-F5344CB8AC3E}">
        <p14:creationId xmlns:p14="http://schemas.microsoft.com/office/powerpoint/2010/main" val="3535738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Design</a:t>
            </a:r>
          </a:p>
          <a:p>
            <a:pPr lvl="1"/>
            <a:r>
              <a:rPr lang="en-US" dirty="0" smtClean="0"/>
              <a:t>Overview</a:t>
            </a:r>
          </a:p>
          <a:p>
            <a:pPr lvl="1"/>
            <a:r>
              <a:rPr lang="en-US" dirty="0" smtClean="0"/>
              <a:t>Middleware</a:t>
            </a:r>
          </a:p>
          <a:p>
            <a:pPr lvl="1"/>
            <a:r>
              <a:rPr lang="en-US" dirty="0" smtClean="0"/>
              <a:t>Database Interface</a:t>
            </a:r>
          </a:p>
          <a:p>
            <a:pPr lvl="1"/>
            <a:r>
              <a:rPr lang="en-US" dirty="0" smtClean="0"/>
              <a:t>Client Interface</a:t>
            </a:r>
          </a:p>
          <a:p>
            <a:r>
              <a:rPr lang="en-US" dirty="0" smtClean="0"/>
              <a:t>Experiments</a:t>
            </a:r>
          </a:p>
          <a:p>
            <a:pPr lvl="1"/>
            <a:r>
              <a:rPr lang="en-US" dirty="0" smtClean="0"/>
              <a:t>Setup</a:t>
            </a:r>
          </a:p>
          <a:p>
            <a:pPr lvl="1"/>
            <a:r>
              <a:rPr lang="en-US" dirty="0" smtClean="0"/>
              <a:t>Summary</a:t>
            </a:r>
          </a:p>
          <a:p>
            <a:pPr lvl="1"/>
            <a:r>
              <a:rPr lang="en-US" dirty="0" smtClean="0"/>
              <a:t>Results</a:t>
            </a:r>
          </a:p>
          <a:p>
            <a:pPr lvl="1"/>
            <a:r>
              <a:rPr lang="en-US" dirty="0" smtClean="0"/>
              <a:t>2h Trace</a:t>
            </a:r>
          </a:p>
          <a:p>
            <a:r>
              <a:rPr lang="en-US" dirty="0" smtClean="0"/>
              <a:t>Lessons Learned about the System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90653-9F08-6748-BC30-F72B071DE240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1518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9753E-4C68-FB45-B840-538DA970D939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40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 about the System</a:t>
            </a: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/>
          <a:srcRect l="-20381" r="-2038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4679649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t="9752" b="9752"/>
          <a:stretch>
            <a:fillRect/>
          </a:stretch>
        </p:blipFill>
        <p:spPr/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9753E-4C68-FB45-B840-538DA970D939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41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 about the System</a:t>
            </a:r>
          </a:p>
        </p:txBody>
      </p:sp>
    </p:spTree>
    <p:extLst>
      <p:ext uri="{BB962C8B-B14F-4D97-AF65-F5344CB8AC3E}">
        <p14:creationId xmlns:p14="http://schemas.microsoft.com/office/powerpoint/2010/main" val="41525752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l="-36791" r="-36791"/>
          <a:stretch>
            <a:fillRect/>
          </a:stretch>
        </p:blipFill>
        <p:spPr/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9753E-4C68-FB45-B840-538DA970D939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42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 about the System</a:t>
            </a:r>
          </a:p>
        </p:txBody>
      </p:sp>
    </p:spTree>
    <p:extLst>
      <p:ext uri="{BB962C8B-B14F-4D97-AF65-F5344CB8AC3E}">
        <p14:creationId xmlns:p14="http://schemas.microsoft.com/office/powerpoint/2010/main" val="34579634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91774-9E15-0747-B037-09BDD2E11EBC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9619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11"/>
          <p:cNvPicPr>
            <a:picLocks noGrp="1" noChangeAspect="1"/>
          </p:cNvPicPr>
          <p:nvPr>
            <p:ph idx="1"/>
          </p:nvPr>
        </p:nvPicPr>
        <p:blipFill>
          <a:blip r:embed="rId2"/>
          <a:srcRect l="6865" r="6865"/>
          <a:stretch>
            <a:fillRect/>
          </a:stretch>
        </p:blipFill>
        <p:spPr>
          <a:xfrm>
            <a:off x="871538" y="1295400"/>
            <a:ext cx="7408862" cy="4830763"/>
          </a:xfr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575B5-6A25-2D45-8C8A-DD947253BF82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5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4802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575B5-6A25-2D45-8C8A-DD947253BF82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6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/>
          <a:srcRect l="-20093" r="-2009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4431855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575B5-6A25-2D45-8C8A-DD947253BF82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7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t="1123" b="112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544298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575B5-6A25-2D45-8C8A-DD947253BF82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8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t="-6107" b="-610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3963382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3476E-D800-424B-B65F-23515A59B544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9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</a:t>
            </a:r>
            <a:r>
              <a:rPr lang="en-US" dirty="0"/>
              <a:t>–</a:t>
            </a:r>
            <a:r>
              <a:rPr lang="en-US" dirty="0" smtClean="0"/>
              <a:t> Overview</a:t>
            </a:r>
            <a:endParaRPr lang="en-US" dirty="0"/>
          </a:p>
        </p:txBody>
      </p:sp>
      <p:grpSp>
        <p:nvGrpSpPr>
          <p:cNvPr id="79" name="Group 78"/>
          <p:cNvGrpSpPr/>
          <p:nvPr/>
        </p:nvGrpSpPr>
        <p:grpSpPr>
          <a:xfrm>
            <a:off x="871538" y="1733826"/>
            <a:ext cx="7408862" cy="4052956"/>
            <a:chOff x="871538" y="1733826"/>
            <a:chExt cx="7408862" cy="4052956"/>
          </a:xfrm>
        </p:grpSpPr>
        <p:sp>
          <p:nvSpPr>
            <p:cNvPr id="64" name="Rectangle 63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4" name="Group 33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24" name="Group 23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1" name="Group 10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8" name="Rounded Rectangle 7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9" name="Rounded Rectangle 8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10" name="Rounded Rectangle 9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12" name="Rounded Rectangle 11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33" name="Straight Connector 32"/>
              <p:cNvCxnSpPr>
                <a:stCxn id="10" idx="3"/>
                <a:endCxn id="12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5" name="Group 34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36" name="Group 35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38" name="Group 37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40" name="Rounded Rectangle 39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41" name="Rounded Rectangle 40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42" name="Rounded Rectangle 41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39" name="Rounded Rectangle 38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37" name="Straight Connector 36"/>
              <p:cNvCxnSpPr>
                <a:stCxn id="42" idx="3"/>
                <a:endCxn id="39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3" name="Group 42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44" name="Group 43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46" name="Group 45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48" name="Rounded Rectangle 47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49" name="Rounded Rectangle 48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50" name="Rounded Rectangle 49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47" name="Rounded Rectangle 46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45" name="Straight Connector 44"/>
              <p:cNvCxnSpPr>
                <a:stCxn id="50" idx="3"/>
                <a:endCxn id="47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1" name="Can 50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Database</a:t>
              </a:r>
              <a:endParaRPr lang="en-US" dirty="0"/>
            </a:p>
          </p:txBody>
        </p:sp>
        <p:cxnSp>
          <p:nvCxnSpPr>
            <p:cNvPr id="53" name="Straight Connector 52"/>
            <p:cNvCxnSpPr>
              <a:stCxn id="12" idx="3"/>
              <a:endCxn id="51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>
              <a:stCxn id="39" idx="3"/>
              <a:endCxn id="51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>
              <a:stCxn id="47" idx="3"/>
              <a:endCxn id="51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7" name="Straight Connector 66"/>
          <p:cNvCxnSpPr/>
          <p:nvPr/>
        </p:nvCxnSpPr>
        <p:spPr>
          <a:xfrm>
            <a:off x="3357217" y="1733826"/>
            <a:ext cx="0" cy="40529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>
            <a:off x="5806660" y="1733826"/>
            <a:ext cx="0" cy="404854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0" name="TextBox 79"/>
          <p:cNvSpPr txBox="1"/>
          <p:nvPr/>
        </p:nvSpPr>
        <p:spPr>
          <a:xfrm>
            <a:off x="5510691" y="3556008"/>
            <a:ext cx="872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JDBC</a:t>
            </a:r>
          </a:p>
        </p:txBody>
      </p:sp>
      <p:sp>
        <p:nvSpPr>
          <p:cNvPr id="81" name="TextBox 80"/>
          <p:cNvSpPr txBox="1"/>
          <p:nvPr/>
        </p:nvSpPr>
        <p:spPr>
          <a:xfrm>
            <a:off x="2903311" y="3543375"/>
            <a:ext cx="11761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TCP IP Sockets</a:t>
            </a:r>
          </a:p>
        </p:txBody>
      </p:sp>
    </p:spTree>
    <p:extLst>
      <p:ext uri="{BB962C8B-B14F-4D97-AF65-F5344CB8AC3E}">
        <p14:creationId xmlns:p14="http://schemas.microsoft.com/office/powerpoint/2010/main" val="42681799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aveform">
  <a:themeElements>
    <a:clrScheme name="Waveform">
      <a:dk1>
        <a:sysClr val="windowText" lastClr="000000"/>
      </a:dk1>
      <a:lt1>
        <a:sysClr val="window" lastClr="FFFFFF"/>
      </a:lt1>
      <a:dk2>
        <a:srgbClr val="073E87"/>
      </a:dk2>
      <a:lt2>
        <a:srgbClr val="C6E7FC"/>
      </a:lt2>
      <a:accent1>
        <a:srgbClr val="31B6FD"/>
      </a:accent1>
      <a:accent2>
        <a:srgbClr val="4584D3"/>
      </a:accent2>
      <a:accent3>
        <a:srgbClr val="5BD078"/>
      </a:accent3>
      <a:accent4>
        <a:srgbClr val="A5D028"/>
      </a:accent4>
      <a:accent5>
        <a:srgbClr val="F5C040"/>
      </a:accent5>
      <a:accent6>
        <a:srgbClr val="05E0DB"/>
      </a:accent6>
      <a:hlink>
        <a:srgbClr val="0080FF"/>
      </a:hlink>
      <a:folHlink>
        <a:srgbClr val="5EAEFF"/>
      </a:folHlink>
    </a:clrScheme>
    <a:fontScheme name="Expo">
      <a:majorFont>
        <a:latin typeface="Calibri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Calibri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Waveform">
      <a:fillStyleLst>
        <a:solidFill>
          <a:schemeClr val="phClr"/>
        </a:solidFill>
        <a:gradFill rotWithShape="1">
          <a:gsLst>
            <a:gs pos="0">
              <a:schemeClr val="phClr">
                <a:tint val="0"/>
              </a:schemeClr>
            </a:gs>
            <a:gs pos="44000">
              <a:schemeClr val="phClr">
                <a:tint val="60000"/>
                <a:satMod val="120000"/>
              </a:schemeClr>
            </a:gs>
            <a:gs pos="100000">
              <a:schemeClr val="phClr">
                <a:tint val="90000"/>
                <a:alpha val="100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20000"/>
                <a:lumMod val="120000"/>
              </a:schemeClr>
            </a:gs>
            <a:gs pos="100000">
              <a:schemeClr val="phClr">
                <a:shade val="89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lumMod val="8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prstMaterial="flat">
            <a:bevelT w="12700" h="12700"/>
          </a:sp3d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contourW="19050" prstMaterial="flat">
            <a:bevelT w="63500" h="63500"/>
            <a:contourClr>
              <a:schemeClr val="phClr">
                <a:shade val="25000"/>
                <a:satMod val="18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l="20000" t="-40000" r="20000" b="14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Waveform.thmx</Template>
  <TotalTime>31</TotalTime>
  <Words>1373</Words>
  <Application>Microsoft Macintosh PowerPoint</Application>
  <PresentationFormat>On-screen Show (4:3)</PresentationFormat>
  <Paragraphs>471</Paragraphs>
  <Slides>43</Slides>
  <Notes>10</Notes>
  <HiddenSlides>9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4" baseType="lpstr">
      <vt:lpstr>Waveform</vt:lpstr>
      <vt:lpstr>MLMQ Mat Luke Message Queuing</vt:lpstr>
      <vt:lpstr>PowerPoint Presentation</vt:lpstr>
      <vt:lpstr>Agenda</vt:lpstr>
      <vt:lpstr>Agenda</vt:lpstr>
      <vt:lpstr>Design</vt:lpstr>
      <vt:lpstr>Design</vt:lpstr>
      <vt:lpstr>Design</vt:lpstr>
      <vt:lpstr>Design</vt:lpstr>
      <vt:lpstr>Design – Overview</vt:lpstr>
      <vt:lpstr>Design – Middleware</vt:lpstr>
      <vt:lpstr>Design – Middleware</vt:lpstr>
      <vt:lpstr>Design – Database</vt:lpstr>
      <vt:lpstr>Design – Database Interface</vt:lpstr>
      <vt:lpstr>Design – Client Interface</vt:lpstr>
      <vt:lpstr>Experiments</vt:lpstr>
      <vt:lpstr>Experiments – Summary</vt:lpstr>
      <vt:lpstr>Experiments – Setup</vt:lpstr>
      <vt:lpstr>Experiments – Setup</vt:lpstr>
      <vt:lpstr>Experiments – Setup</vt:lpstr>
      <vt:lpstr>Experiments – Setup</vt:lpstr>
      <vt:lpstr>Experiments – Sequential Test</vt:lpstr>
      <vt:lpstr>Experiments – Parallel Tests</vt:lpstr>
      <vt:lpstr>Experiments – 2h Trace without warmup / cooldown time, response time</vt:lpstr>
      <vt:lpstr>Experiments – 2h Trace with 4 minutes warmup / cooldown time, response time</vt:lpstr>
      <vt:lpstr>Experiments – 2h Trace without warmup/ cooldown time, throughput</vt:lpstr>
      <vt:lpstr>Experiments – 2h Trace with 4 minutes warmup / cooldown time, throughput</vt:lpstr>
      <vt:lpstr>Experiments – 2h Trace</vt:lpstr>
      <vt:lpstr>Experiments – Factors</vt:lpstr>
      <vt:lpstr>Experiments – Primary Factors</vt:lpstr>
      <vt:lpstr>Experiments – Results: 2k Test</vt:lpstr>
      <vt:lpstr>Experiments – Results: 2k Test</vt:lpstr>
      <vt:lpstr>Experiments – Results</vt:lpstr>
      <vt:lpstr>Experiments – Results</vt:lpstr>
      <vt:lpstr>Experiments – Results</vt:lpstr>
      <vt:lpstr>Experiments – Incremental Load Test, Response Time</vt:lpstr>
      <vt:lpstr>Experiments – Incremental Load Test, Throughput</vt:lpstr>
      <vt:lpstr>Lessons Learned about the System</vt:lpstr>
      <vt:lpstr>Lessons Learned about the System</vt:lpstr>
      <vt:lpstr>Lessons Learned about the System</vt:lpstr>
      <vt:lpstr>Lessons Learned about the System</vt:lpstr>
      <vt:lpstr>Lessons Learned about the System</vt:lpstr>
      <vt:lpstr>Lessons Learned about the System</vt:lpstr>
      <vt:lpstr>Questions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ASL</dc:title>
  <dc:creator>Lukas Elmer</dc:creator>
  <cp:lastModifiedBy>Lukas Elmer</cp:lastModifiedBy>
  <cp:revision>165</cp:revision>
  <dcterms:created xsi:type="dcterms:W3CDTF">2013-11-11T17:38:36Z</dcterms:created>
  <dcterms:modified xsi:type="dcterms:W3CDTF">2013-11-13T23:56:37Z</dcterms:modified>
</cp:coreProperties>
</file>

<file path=docProps/thumbnail.jpeg>
</file>